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305" r:id="rId5"/>
    <p:sldId id="351" r:id="rId6"/>
    <p:sldId id="439" r:id="rId7"/>
    <p:sldId id="442" r:id="rId8"/>
    <p:sldId id="454" r:id="rId9"/>
    <p:sldId id="464" r:id="rId10"/>
    <p:sldId id="465" r:id="rId11"/>
    <p:sldId id="352" r:id="rId12"/>
    <p:sldId id="330" r:id="rId13"/>
    <p:sldId id="307" r:id="rId14"/>
    <p:sldId id="331" r:id="rId15"/>
    <p:sldId id="332" r:id="rId16"/>
    <p:sldId id="350" r:id="rId17"/>
    <p:sldId id="334" r:id="rId18"/>
    <p:sldId id="335" r:id="rId19"/>
    <p:sldId id="356" r:id="rId20"/>
    <p:sldId id="304" r:id="rId21"/>
    <p:sldId id="303" r:id="rId22"/>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506" userDrawn="1">
          <p15:clr>
            <a:srgbClr val="A4A3A4"/>
          </p15:clr>
        </p15:guide>
        <p15:guide id="4" orient="horz" pos="935" userDrawn="1">
          <p15:clr>
            <a:srgbClr val="A4A3A4"/>
          </p15:clr>
        </p15:guide>
        <p15:guide id="5" pos="7219" userDrawn="1">
          <p15:clr>
            <a:srgbClr val="A4A3A4"/>
          </p15:clr>
        </p15:guide>
        <p15:guide id="6" pos="4021" userDrawn="1">
          <p15:clr>
            <a:srgbClr val="A4A3A4"/>
          </p15:clr>
        </p15:guide>
        <p15:guide id="7" pos="3681" userDrawn="1">
          <p15:clr>
            <a:srgbClr val="A4A3A4"/>
          </p15:clr>
        </p15:guide>
        <p15:guide id="8" orient="horz" pos="3974" userDrawn="1">
          <p15:clr>
            <a:srgbClr val="A4A3A4"/>
          </p15:clr>
        </p15:guide>
        <p15:guide id="9" orient="horz" pos="163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5B1D2C-DD5F-5C19-AE4B-06ECA0F93E8E}" name="Julia Moss" initials="JM" userId="S::julia.moss@officeforstudents.org.uk::77048ac5-b2b0-4f5a-b164-6be4835ccbff" providerId="AD"/>
  <p188:author id="{027C1F4D-3521-893D-BC35-485696B4F23E}" name="Suzanne Carrie" initials="SC" userId="S::suzanne.carrie@officeforstudents.org.uk::48b07e0d-445e-4efb-88a5-168bc79af9be" providerId="AD"/>
  <p188:author id="{976EE74F-E33E-CD58-2B8D-B5F0D273E15B}" name="Noa Holt" initials="NH" userId="Noa Holt" providerId="None"/>
  <p188:author id="{614F62AB-3526-B7D6-FC4E-265570C86B9F}" name="Noa Holt" initials="NH" userId="S::Noa.Holt@officeforstudents.org.uk::bc738603-8c5e-444e-b142-b2f1554cd324" providerId="AD"/>
  <p188:author id="{392D99CE-B02B-83D2-2460-C83122448353}" name="Elizabeth Holloway" initials="LH" userId="S::Elizabeth.Holloway@officeforstudents.org.uk::4c2bd821-dc04-4614-b19d-9dcc562b1e95" providerId="AD"/>
  <p188:author id="{9CFC96F2-3CAB-23B5-6B0F-61F2697F465B}" name="Chris Wenham" initials="CW" userId="S::Chris.Wenham@officeforstudents.org.uk::f6dbd168-30df-43ec-b06a-aad2d24263e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54"/>
    <a:srgbClr val="BE3A34"/>
    <a:srgbClr val="D7D2CB"/>
    <a:srgbClr val="7BAFD4"/>
    <a:srgbClr val="6BCABA"/>
    <a:srgbClr val="F1B434"/>
    <a:srgbClr val="43617D"/>
    <a:srgbClr val="22456C"/>
    <a:srgbClr val="1C5182"/>
    <a:srgbClr val="A0A2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B44A51-E528-7C7A-E615-C8ACC8415AAE}" v="31" dt="2026-08-17T13:57:33.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271" autoAdjust="0"/>
  </p:normalViewPr>
  <p:slideViewPr>
    <p:cSldViewPr snapToGrid="0">
      <p:cViewPr varScale="1">
        <p:scale>
          <a:sx n="57" d="100"/>
          <a:sy n="57" d="100"/>
        </p:scale>
        <p:origin x="1651" y="48"/>
      </p:cViewPr>
      <p:guideLst>
        <p:guide orient="horz" pos="2160"/>
        <p:guide pos="3840"/>
        <p:guide pos="506"/>
        <p:guide orient="horz" pos="935"/>
        <p:guide pos="7219"/>
        <p:guide pos="4021"/>
        <p:guide pos="3681"/>
        <p:guide orient="horz" pos="3974"/>
        <p:guide orient="horz" pos="163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25" y="0"/>
            <a:ext cx="2951163" cy="498475"/>
          </a:xfrm>
          <a:prstGeom prst="rect">
            <a:avLst/>
          </a:prstGeom>
        </p:spPr>
        <p:txBody>
          <a:bodyPr vert="horz" lIns="91440" tIns="45720" rIns="91440" bIns="45720" rtlCol="0"/>
          <a:lstStyle>
            <a:lvl1pPr algn="r">
              <a:defRPr sz="1200"/>
            </a:lvl1pPr>
          </a:lstStyle>
          <a:p>
            <a:fld id="{F1F9B29B-78BA-46B5-9E8C-1F89981BC86C}" type="datetimeFigureOut">
              <a:rPr lang="en-GB" smtClean="0"/>
              <a:t>17/08/2026</a:t>
            </a:fld>
            <a:endParaRPr lang="en-GB"/>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8300" cy="391477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4038"/>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25" y="9444038"/>
            <a:ext cx="2951163" cy="498475"/>
          </a:xfrm>
          <a:prstGeom prst="rect">
            <a:avLst/>
          </a:prstGeom>
        </p:spPr>
        <p:txBody>
          <a:bodyPr vert="horz" lIns="91440" tIns="45720" rIns="91440" bIns="45720" rtlCol="0" anchor="b"/>
          <a:lstStyle>
            <a:lvl1pPr algn="r">
              <a:defRPr sz="1200"/>
            </a:lvl1pPr>
          </a:lstStyle>
          <a:p>
            <a:fld id="{6EF3C693-97D1-408D-8D98-CFD26AA2904E}" type="slidenum">
              <a:rPr lang="en-GB" smtClean="0"/>
              <a:t>‹#›</a:t>
            </a:fld>
            <a:endParaRPr lang="en-GB"/>
          </a:p>
        </p:txBody>
      </p:sp>
    </p:spTree>
    <p:extLst>
      <p:ext uri="{BB962C8B-B14F-4D97-AF65-F5344CB8AC3E}">
        <p14:creationId xmlns:p14="http://schemas.microsoft.com/office/powerpoint/2010/main" val="465204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F3C693-97D1-408D-8D98-CFD26AA2904E}" type="slidenum">
              <a:rPr lang="en-GB" smtClean="0"/>
              <a:t>1</a:t>
            </a:fld>
            <a:endParaRPr lang="en-GB"/>
          </a:p>
        </p:txBody>
      </p:sp>
    </p:spTree>
    <p:extLst>
      <p:ext uri="{BB962C8B-B14F-4D97-AF65-F5344CB8AC3E}">
        <p14:creationId xmlns:p14="http://schemas.microsoft.com/office/powerpoint/2010/main" val="3375458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6386">
              <a:defRPr/>
            </a:pPr>
            <a:endParaRPr lang="en-GB" dirty="0"/>
          </a:p>
        </p:txBody>
      </p:sp>
      <p:sp>
        <p:nvSpPr>
          <p:cNvPr id="4" name="Slide Number Placeholder 3"/>
          <p:cNvSpPr>
            <a:spLocks noGrp="1"/>
          </p:cNvSpPr>
          <p:nvPr>
            <p:ph type="sldNum" sz="quarter" idx="5"/>
          </p:nvPr>
        </p:nvSpPr>
        <p:spPr/>
        <p:txBody>
          <a:bodyPr/>
          <a:lstStyle/>
          <a:p>
            <a:fld id="{18140592-643E-4C3B-8D01-E99308364AD3}" type="slidenum">
              <a:rPr lang="en-GB" smtClean="0"/>
              <a:t>11</a:t>
            </a:fld>
            <a:endParaRPr lang="en-GB"/>
          </a:p>
        </p:txBody>
      </p:sp>
    </p:spTree>
    <p:extLst>
      <p:ext uri="{BB962C8B-B14F-4D97-AF65-F5344CB8AC3E}">
        <p14:creationId xmlns:p14="http://schemas.microsoft.com/office/powerpoint/2010/main" val="3099639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140592-643E-4C3B-8D01-E99308364AD3}" type="slidenum">
              <a:rPr lang="en-GB" smtClean="0"/>
              <a:t>12</a:t>
            </a:fld>
            <a:endParaRPr lang="en-GB"/>
          </a:p>
        </p:txBody>
      </p:sp>
    </p:spTree>
    <p:extLst>
      <p:ext uri="{BB962C8B-B14F-4D97-AF65-F5344CB8AC3E}">
        <p14:creationId xmlns:p14="http://schemas.microsoft.com/office/powerpoint/2010/main" val="673989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5862-7DD7-6454-9AA2-9EFD75FA2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53B63-D44B-8CFB-E3FF-23F21E632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69209-6A70-EEF7-8B2F-3837B6C7A31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6BC19E-18E8-1E2A-38BA-3BFAA30FB70E}"/>
              </a:ext>
            </a:extLst>
          </p:cNvPr>
          <p:cNvSpPr>
            <a:spLocks noGrp="1"/>
          </p:cNvSpPr>
          <p:nvPr>
            <p:ph type="sldNum" sz="quarter" idx="5"/>
          </p:nvPr>
        </p:nvSpPr>
        <p:spPr/>
        <p:txBody>
          <a:bodyPr/>
          <a:lstStyle/>
          <a:p>
            <a:fld id="{18140592-643E-4C3B-8D01-E99308364AD3}" type="slidenum">
              <a:rPr lang="en-GB" smtClean="0"/>
              <a:t>13</a:t>
            </a:fld>
            <a:endParaRPr lang="en-GB"/>
          </a:p>
        </p:txBody>
      </p:sp>
    </p:spTree>
    <p:extLst>
      <p:ext uri="{BB962C8B-B14F-4D97-AF65-F5344CB8AC3E}">
        <p14:creationId xmlns:p14="http://schemas.microsoft.com/office/powerpoint/2010/main" val="509005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a:p>
            <a:pPr marL="168072" indent="-168072">
              <a:buFontTx/>
              <a:buChar char="-"/>
            </a:pPr>
            <a:endParaRPr lang="en-GB" dirty="0"/>
          </a:p>
          <a:p>
            <a:pPr marL="168072" indent="-168072">
              <a:buFontTx/>
              <a:buChar char="-"/>
            </a:pPr>
            <a:endParaRPr lang="en-GB" dirty="0"/>
          </a:p>
        </p:txBody>
      </p:sp>
      <p:sp>
        <p:nvSpPr>
          <p:cNvPr id="4" name="Slide Number Placeholder 3"/>
          <p:cNvSpPr>
            <a:spLocks noGrp="1"/>
          </p:cNvSpPr>
          <p:nvPr>
            <p:ph type="sldNum" sz="quarter" idx="5"/>
          </p:nvPr>
        </p:nvSpPr>
        <p:spPr/>
        <p:txBody>
          <a:bodyPr/>
          <a:lstStyle/>
          <a:p>
            <a:fld id="{18140592-643E-4C3B-8D01-E99308364AD3}" type="slidenum">
              <a:rPr lang="en-GB" smtClean="0"/>
              <a:t>14</a:t>
            </a:fld>
            <a:endParaRPr lang="en-GB"/>
          </a:p>
        </p:txBody>
      </p:sp>
    </p:spTree>
    <p:extLst>
      <p:ext uri="{BB962C8B-B14F-4D97-AF65-F5344CB8AC3E}">
        <p14:creationId xmlns:p14="http://schemas.microsoft.com/office/powerpoint/2010/main" val="2201224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F3C693-97D1-408D-8D98-CFD26AA2904E}" type="slidenum">
              <a:rPr lang="en-GB" smtClean="0"/>
              <a:t>16</a:t>
            </a:fld>
            <a:endParaRPr lang="en-GB"/>
          </a:p>
        </p:txBody>
      </p:sp>
    </p:spTree>
    <p:extLst>
      <p:ext uri="{BB962C8B-B14F-4D97-AF65-F5344CB8AC3E}">
        <p14:creationId xmlns:p14="http://schemas.microsoft.com/office/powerpoint/2010/main" val="1118742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C07115-F4C6-45DE-8981-E04E1B77EE70}" type="slidenum">
              <a:rPr lang="en-GB" smtClean="0"/>
              <a:t>3</a:t>
            </a:fld>
            <a:endParaRPr lang="en-GB"/>
          </a:p>
        </p:txBody>
      </p:sp>
    </p:spTree>
    <p:extLst>
      <p:ext uri="{BB962C8B-B14F-4D97-AF65-F5344CB8AC3E}">
        <p14:creationId xmlns:p14="http://schemas.microsoft.com/office/powerpoint/2010/main" val="1556101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C07115-F4C6-45DE-8981-E04E1B77EE70}" type="slidenum">
              <a:rPr lang="en-GB" smtClean="0"/>
              <a:t>4</a:t>
            </a:fld>
            <a:endParaRPr lang="en-GB"/>
          </a:p>
        </p:txBody>
      </p:sp>
    </p:spTree>
    <p:extLst>
      <p:ext uri="{BB962C8B-B14F-4D97-AF65-F5344CB8AC3E}">
        <p14:creationId xmlns:p14="http://schemas.microsoft.com/office/powerpoint/2010/main" val="4068983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C07115-F4C6-45DE-8981-E04E1B77EE70}" type="slidenum">
              <a:rPr lang="en-GB" smtClean="0"/>
              <a:t>5</a:t>
            </a:fld>
            <a:endParaRPr lang="en-GB"/>
          </a:p>
        </p:txBody>
      </p:sp>
    </p:spTree>
    <p:extLst>
      <p:ext uri="{BB962C8B-B14F-4D97-AF65-F5344CB8AC3E}">
        <p14:creationId xmlns:p14="http://schemas.microsoft.com/office/powerpoint/2010/main" val="33814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C07115-F4C6-45DE-8981-E04E1B77EE70}" type="slidenum">
              <a:rPr lang="en-GB" smtClean="0"/>
              <a:t>6</a:t>
            </a:fld>
            <a:endParaRPr lang="en-GB"/>
          </a:p>
        </p:txBody>
      </p:sp>
    </p:spTree>
    <p:extLst>
      <p:ext uri="{BB962C8B-B14F-4D97-AF65-F5344CB8AC3E}">
        <p14:creationId xmlns:p14="http://schemas.microsoft.com/office/powerpoint/2010/main" val="175382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F3C693-97D1-408D-8D98-CFD26AA2904E}" type="slidenum">
              <a:rPr lang="en-GB" smtClean="0"/>
              <a:t>7</a:t>
            </a:fld>
            <a:endParaRPr lang="en-GB"/>
          </a:p>
        </p:txBody>
      </p:sp>
    </p:spTree>
    <p:extLst>
      <p:ext uri="{BB962C8B-B14F-4D97-AF65-F5344CB8AC3E}">
        <p14:creationId xmlns:p14="http://schemas.microsoft.com/office/powerpoint/2010/main" val="3475377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F3C693-97D1-408D-8D98-CFD26AA2904E}" type="slidenum">
              <a:rPr lang="en-GB" smtClean="0"/>
              <a:t>8</a:t>
            </a:fld>
            <a:endParaRPr lang="en-GB"/>
          </a:p>
        </p:txBody>
      </p:sp>
    </p:spTree>
    <p:extLst>
      <p:ext uri="{BB962C8B-B14F-4D97-AF65-F5344CB8AC3E}">
        <p14:creationId xmlns:p14="http://schemas.microsoft.com/office/powerpoint/2010/main" val="1283138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8140592-643E-4C3B-8D01-E99308364AD3}" type="slidenum">
              <a:rPr lang="en-GB" smtClean="0"/>
              <a:t>9</a:t>
            </a:fld>
            <a:endParaRPr lang="en-GB"/>
          </a:p>
        </p:txBody>
      </p:sp>
    </p:spTree>
    <p:extLst>
      <p:ext uri="{BB962C8B-B14F-4D97-AF65-F5344CB8AC3E}">
        <p14:creationId xmlns:p14="http://schemas.microsoft.com/office/powerpoint/2010/main" val="3531342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11F620EF-7880-4E2F-86F0-091E4F975857}" type="slidenum">
              <a:rPr lang="en-GB" smtClean="0"/>
              <a:t>10</a:t>
            </a:fld>
            <a:endParaRPr lang="en-GB"/>
          </a:p>
        </p:txBody>
      </p:sp>
    </p:spTree>
    <p:extLst>
      <p:ext uri="{BB962C8B-B14F-4D97-AF65-F5344CB8AC3E}">
        <p14:creationId xmlns:p14="http://schemas.microsoft.com/office/powerpoint/2010/main" val="948783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Graphic">
            <a:extLst>
              <a:ext uri="{FF2B5EF4-FFF2-40B4-BE49-F238E27FC236}">
                <a16:creationId xmlns:a16="http://schemas.microsoft.com/office/drawing/2014/main" id="{3EFA4A44-DF32-5D4B-B300-71810D434527}"/>
              </a:ext>
              <a:ext uri="{C183D7F6-B498-43B3-948B-1728B52AA6E4}">
                <adec:decorative xmlns:adec="http://schemas.microsoft.com/office/drawing/2017/decorative" val="1"/>
              </a:ext>
            </a:extLst>
          </p:cNvPr>
          <p:cNvSpPr/>
          <p:nvPr userDrawn="1"/>
        </p:nvSpPr>
        <p:spPr>
          <a:xfrm>
            <a:off x="-34724" y="-81023"/>
            <a:ext cx="12269165" cy="6979534"/>
          </a:xfrm>
          <a:custGeom>
            <a:avLst/>
            <a:gdLst>
              <a:gd name="connsiteX0" fmla="*/ 6447099 w 12269165"/>
              <a:gd name="connsiteY0" fmla="*/ 1562582 h 6979534"/>
              <a:gd name="connsiteX1" fmla="*/ 0 w 12269165"/>
              <a:gd name="connsiteY1" fmla="*/ 0 h 6979534"/>
              <a:gd name="connsiteX2" fmla="*/ 0 w 12269165"/>
              <a:gd name="connsiteY2" fmla="*/ 6979534 h 6979534"/>
              <a:gd name="connsiteX3" fmla="*/ 12269165 w 12269165"/>
              <a:gd name="connsiteY3" fmla="*/ 6979534 h 6979534"/>
              <a:gd name="connsiteX4" fmla="*/ 12269165 w 12269165"/>
              <a:gd name="connsiteY4" fmla="*/ 6342927 h 6979534"/>
              <a:gd name="connsiteX5" fmla="*/ 6447099 w 12269165"/>
              <a:gd name="connsiteY5" fmla="*/ 1562582 h 69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69165" h="6979534">
                <a:moveTo>
                  <a:pt x="6447099" y="1562582"/>
                </a:moveTo>
                <a:lnTo>
                  <a:pt x="0" y="0"/>
                </a:lnTo>
                <a:lnTo>
                  <a:pt x="0" y="6979534"/>
                </a:lnTo>
                <a:lnTo>
                  <a:pt x="12269165" y="6979534"/>
                </a:lnTo>
                <a:lnTo>
                  <a:pt x="12269165" y="6342927"/>
                </a:lnTo>
                <a:lnTo>
                  <a:pt x="6447099" y="1562582"/>
                </a:lnTo>
                <a:close/>
              </a:path>
            </a:pathLst>
          </a:custGeom>
          <a:solidFill>
            <a:srgbClr val="002554"/>
          </a:solidFill>
          <a:ln w="12700" cap="flat" cmpd="sng" algn="ctr">
            <a:solidFill>
              <a:srgbClr val="002554">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BE3A34"/>
              </a:solidFill>
              <a:effectLst/>
              <a:uLnTx/>
              <a:uFillTx/>
              <a:latin typeface="Arial" panose="020B0604020202020204"/>
              <a:ea typeface="+mn-ea"/>
              <a:cs typeface="+mn-cs"/>
            </a:endParaRPr>
          </a:p>
        </p:txBody>
      </p:sp>
      <p:pic>
        <p:nvPicPr>
          <p:cNvPr id="8" name="OfS logo" descr="Office for Students logo">
            <a:extLst>
              <a:ext uri="{FF2B5EF4-FFF2-40B4-BE49-F238E27FC236}">
                <a16:creationId xmlns:a16="http://schemas.microsoft.com/office/drawing/2014/main" id="{3C774427-353F-C046-8860-3AFBDF83F30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8743" y="466523"/>
            <a:ext cx="3079722" cy="1185335"/>
          </a:xfrm>
          <a:prstGeom prst="rect">
            <a:avLst/>
          </a:prstGeom>
        </p:spPr>
      </p:pic>
      <p:pic>
        <p:nvPicPr>
          <p:cNvPr id="4" name="social media icons" descr="OfS social media has LinkedIn, utube, instagram and X platforms.">
            <a:extLst>
              <a:ext uri="{FF2B5EF4-FFF2-40B4-BE49-F238E27FC236}">
                <a16:creationId xmlns:a16="http://schemas.microsoft.com/office/drawing/2014/main" id="{85B28E26-B729-753C-2BF6-021344F9B0B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7494" t="16829" r="43867" b="10441"/>
          <a:stretch>
            <a:fillRect/>
          </a:stretch>
        </p:blipFill>
        <p:spPr>
          <a:xfrm>
            <a:off x="8678743" y="6100450"/>
            <a:ext cx="2668537" cy="798061"/>
          </a:xfrm>
          <a:prstGeom prst="rect">
            <a:avLst/>
          </a:prstGeom>
        </p:spPr>
      </p:pic>
      <p:sp>
        <p:nvSpPr>
          <p:cNvPr id="5" name="Connect">
            <a:extLst>
              <a:ext uri="{FF2B5EF4-FFF2-40B4-BE49-F238E27FC236}">
                <a16:creationId xmlns:a16="http://schemas.microsoft.com/office/drawing/2014/main" id="{979E1338-9DB7-D376-FAB9-2B0BA2531F7D}"/>
              </a:ext>
            </a:extLst>
          </p:cNvPr>
          <p:cNvSpPr txBox="1"/>
          <p:nvPr userDrawn="1"/>
        </p:nvSpPr>
        <p:spPr>
          <a:xfrm>
            <a:off x="8766629" y="5731119"/>
            <a:ext cx="2290527" cy="369332"/>
          </a:xfrm>
          <a:prstGeom prst="rect">
            <a:avLst/>
          </a:prstGeom>
          <a:noFill/>
        </p:spPr>
        <p:txBody>
          <a:bodyPr wrap="square" rtlCol="0">
            <a:spAutoFit/>
          </a:bodyPr>
          <a:lstStyle/>
          <a:p>
            <a:r>
              <a:rPr lang="en-GB">
                <a:solidFill>
                  <a:schemeClr val="bg1"/>
                </a:solidFill>
              </a:rPr>
              <a:t>Connect with us</a:t>
            </a:r>
          </a:p>
        </p:txBody>
      </p:sp>
      <p:sp>
        <p:nvSpPr>
          <p:cNvPr id="29" name="Date">
            <a:extLst>
              <a:ext uri="{FF2B5EF4-FFF2-40B4-BE49-F238E27FC236}">
                <a16:creationId xmlns:a16="http://schemas.microsoft.com/office/drawing/2014/main" id="{9C95BF2B-D20E-4F48-BE4E-42B54F47862B}"/>
              </a:ext>
            </a:extLst>
          </p:cNvPr>
          <p:cNvSpPr>
            <a:spLocks noGrp="1"/>
          </p:cNvSpPr>
          <p:nvPr>
            <p:ph type="body" sz="quarter" idx="15" hasCustomPrompt="1"/>
          </p:nvPr>
        </p:nvSpPr>
        <p:spPr>
          <a:xfrm>
            <a:off x="792000" y="5608008"/>
            <a:ext cx="5983287" cy="307777"/>
          </a:xfrm>
          <a:prstGeom prst="rect">
            <a:avLst/>
          </a:prstGeom>
        </p:spPr>
        <p:txBody>
          <a:bodyPr lIns="0" tIns="0" rIns="0" bIns="0">
            <a:spAutoFit/>
          </a:bodyPr>
          <a:lstStyle>
            <a:lvl1pPr marL="0" indent="0">
              <a:lnSpc>
                <a:spcPts val="2400"/>
              </a:lnSpc>
              <a:buNone/>
              <a:defRPr sz="2000" b="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00 month 20xx </a:t>
            </a:r>
          </a:p>
        </p:txBody>
      </p:sp>
      <p:sp>
        <p:nvSpPr>
          <p:cNvPr id="28" name="Venue">
            <a:extLst>
              <a:ext uri="{FF2B5EF4-FFF2-40B4-BE49-F238E27FC236}">
                <a16:creationId xmlns:a16="http://schemas.microsoft.com/office/drawing/2014/main" id="{518FE7D7-32F9-2443-A198-20C1FB3DCB71}"/>
              </a:ext>
            </a:extLst>
          </p:cNvPr>
          <p:cNvSpPr>
            <a:spLocks noGrp="1"/>
          </p:cNvSpPr>
          <p:nvPr>
            <p:ph type="body" sz="quarter" idx="14" hasCustomPrompt="1"/>
          </p:nvPr>
        </p:nvSpPr>
        <p:spPr>
          <a:xfrm>
            <a:off x="792000" y="5189590"/>
            <a:ext cx="5983287" cy="307777"/>
          </a:xfrm>
          <a:prstGeom prst="rect">
            <a:avLst/>
          </a:prstGeom>
        </p:spPr>
        <p:txBody>
          <a:bodyPr lIns="0" tIns="0" rIns="0" bIns="0">
            <a:spAutoFit/>
          </a:bodyPr>
          <a:lstStyle>
            <a:lvl1pPr marL="0" indent="0">
              <a:lnSpc>
                <a:spcPts val="2400"/>
              </a:lnSpc>
              <a:buNone/>
              <a:defRPr sz="2000" b="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venue</a:t>
            </a:r>
          </a:p>
        </p:txBody>
      </p:sp>
      <p:sp>
        <p:nvSpPr>
          <p:cNvPr id="26" name="Job description">
            <a:extLst>
              <a:ext uri="{FF2B5EF4-FFF2-40B4-BE49-F238E27FC236}">
                <a16:creationId xmlns:a16="http://schemas.microsoft.com/office/drawing/2014/main" id="{52928F24-57EB-B645-9280-DCB6E5EB5674}"/>
              </a:ext>
            </a:extLst>
          </p:cNvPr>
          <p:cNvSpPr>
            <a:spLocks noGrp="1"/>
          </p:cNvSpPr>
          <p:nvPr>
            <p:ph type="body" sz="quarter" idx="13" hasCustomPrompt="1"/>
          </p:nvPr>
        </p:nvSpPr>
        <p:spPr>
          <a:xfrm>
            <a:off x="792000" y="4594290"/>
            <a:ext cx="5983287" cy="333425"/>
          </a:xfrm>
          <a:prstGeom prst="rect">
            <a:avLst/>
          </a:prstGeom>
        </p:spPr>
        <p:txBody>
          <a:bodyPr lIns="0" tIns="0" rIns="0" bIns="0">
            <a:spAutoFit/>
          </a:bodyPr>
          <a:lstStyle>
            <a:lvl1pPr marL="0" indent="0">
              <a:lnSpc>
                <a:spcPts val="2640"/>
              </a:lnSpc>
              <a:buNone/>
              <a:defRPr sz="2200" b="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job or job descriptions</a:t>
            </a:r>
          </a:p>
        </p:txBody>
      </p:sp>
      <p:sp>
        <p:nvSpPr>
          <p:cNvPr id="25" name="Name">
            <a:extLst>
              <a:ext uri="{FF2B5EF4-FFF2-40B4-BE49-F238E27FC236}">
                <a16:creationId xmlns:a16="http://schemas.microsoft.com/office/drawing/2014/main" id="{358934AD-527E-8F45-99AF-DF411CD918C8}"/>
              </a:ext>
            </a:extLst>
          </p:cNvPr>
          <p:cNvSpPr>
            <a:spLocks noGrp="1"/>
          </p:cNvSpPr>
          <p:nvPr>
            <p:ph type="body" sz="quarter" idx="12" hasCustomPrompt="1"/>
          </p:nvPr>
        </p:nvSpPr>
        <p:spPr>
          <a:xfrm>
            <a:off x="792000" y="4128064"/>
            <a:ext cx="5983287" cy="408702"/>
          </a:xfrm>
          <a:prstGeom prst="rect">
            <a:avLst/>
          </a:prstGeom>
        </p:spPr>
        <p:txBody>
          <a:bodyPr lIns="0" tIns="0" rIns="0" bIns="0">
            <a:spAutoFit/>
          </a:bodyPr>
          <a:lstStyle>
            <a:lvl1pPr marL="0" indent="0">
              <a:lnSpc>
                <a:spcPts val="3360"/>
              </a:lnSpc>
              <a:buNone/>
              <a:defRPr sz="2800" b="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name or names</a:t>
            </a:r>
          </a:p>
        </p:txBody>
      </p:sp>
      <p:sp>
        <p:nvSpPr>
          <p:cNvPr id="22" name="Sub title">
            <a:extLst>
              <a:ext uri="{FF2B5EF4-FFF2-40B4-BE49-F238E27FC236}">
                <a16:creationId xmlns:a16="http://schemas.microsoft.com/office/drawing/2014/main" id="{01E1B771-7493-6942-BA82-0E72EFDE3128}"/>
              </a:ext>
            </a:extLst>
          </p:cNvPr>
          <p:cNvSpPr>
            <a:spLocks noGrp="1"/>
          </p:cNvSpPr>
          <p:nvPr>
            <p:ph type="body" sz="quarter" idx="10" hasCustomPrompt="1"/>
          </p:nvPr>
        </p:nvSpPr>
        <p:spPr>
          <a:xfrm>
            <a:off x="792000" y="2466000"/>
            <a:ext cx="5983287" cy="551433"/>
          </a:xfrm>
          <a:prstGeom prst="rect">
            <a:avLst/>
          </a:prstGeom>
        </p:spPr>
        <p:txBody>
          <a:bodyPr lIns="0" tIns="0" rIns="0" bIns="0">
            <a:spAutoFit/>
          </a:bodyPr>
          <a:lstStyle>
            <a:lvl1pPr marL="0" indent="0">
              <a:lnSpc>
                <a:spcPts val="4320"/>
              </a:lnSpc>
              <a:buNone/>
              <a:defRPr sz="3600" b="1">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sub title</a:t>
            </a:r>
          </a:p>
        </p:txBody>
      </p:sp>
      <p:sp>
        <p:nvSpPr>
          <p:cNvPr id="16" name="Title">
            <a:extLst>
              <a:ext uri="{FF2B5EF4-FFF2-40B4-BE49-F238E27FC236}">
                <a16:creationId xmlns:a16="http://schemas.microsoft.com/office/drawing/2014/main" id="{7A5ED8C9-C4B1-8E45-B639-76567B174B23}"/>
              </a:ext>
            </a:extLst>
          </p:cNvPr>
          <p:cNvSpPr>
            <a:spLocks noGrp="1"/>
          </p:cNvSpPr>
          <p:nvPr>
            <p:ph type="title" hasCustomPrompt="1"/>
          </p:nvPr>
        </p:nvSpPr>
        <p:spPr>
          <a:xfrm>
            <a:off x="792000" y="1654690"/>
            <a:ext cx="5652944" cy="697948"/>
          </a:xfrm>
          <a:prstGeom prst="rect">
            <a:avLst/>
          </a:prstGeom>
        </p:spPr>
        <p:txBody>
          <a:bodyPr wrap="square" lIns="0" tIns="0" rIns="0" bIns="0">
            <a:spAutoFit/>
          </a:bodyPr>
          <a:lstStyle>
            <a:lvl1pPr>
              <a:lnSpc>
                <a:spcPts val="5760"/>
              </a:lnSpc>
              <a:defRPr sz="4800" b="1">
                <a:solidFill>
                  <a:schemeClr val="bg1"/>
                </a:solidFill>
                <a:latin typeface="Arial" panose="020B0604020202020204" pitchFamily="34" charset="0"/>
                <a:cs typeface="Arial" panose="020B0604020202020204" pitchFamily="34" charset="0"/>
              </a:defRPr>
            </a:lvl1pPr>
          </a:lstStyle>
          <a:p>
            <a:r>
              <a:rPr lang="en-US"/>
              <a:t>Insert main title</a:t>
            </a:r>
          </a:p>
        </p:txBody>
      </p:sp>
    </p:spTree>
    <p:extLst>
      <p:ext uri="{BB962C8B-B14F-4D97-AF65-F5344CB8AC3E}">
        <p14:creationId xmlns:p14="http://schemas.microsoft.com/office/powerpoint/2010/main" val="333091977"/>
      </p:ext>
    </p:extLst>
  </p:cSld>
  <p:clrMapOvr>
    <a:masterClrMapping/>
  </p:clrMapOvr>
  <p:extLst>
    <p:ext uri="{DCECCB84-F9BA-43D5-87BE-67443E8EF086}">
      <p15:sldGuideLst xmlns:p15="http://schemas.microsoft.com/office/powerpoint/2012/main">
        <p15:guide id="1" orient="horz" pos="4088"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Picture Left and Text">
    <p:spTree>
      <p:nvGrpSpPr>
        <p:cNvPr id="1" name=""/>
        <p:cNvGrpSpPr/>
        <p:nvPr/>
      </p:nvGrpSpPr>
      <p:grpSpPr>
        <a:xfrm>
          <a:off x="0" y="0"/>
          <a:ext cx="0" cy="0"/>
          <a:chOff x="0" y="0"/>
          <a:chExt cx="0" cy="0"/>
        </a:xfrm>
      </p:grpSpPr>
      <p:sp>
        <p:nvSpPr>
          <p:cNvPr id="19" name="Slide instructions">
            <a:extLst>
              <a:ext uri="{FF2B5EF4-FFF2-40B4-BE49-F238E27FC236}">
                <a16:creationId xmlns:a16="http://schemas.microsoft.com/office/drawing/2014/main" id="{5D9D4E75-F6BA-F84C-BE2D-72B91D2005E8}"/>
              </a:ext>
              <a:ext uri="{C183D7F6-B498-43B3-948B-1728B52AA6E4}">
                <adec:decorative xmlns:adec="http://schemas.microsoft.com/office/drawing/2017/decorative" val="0"/>
              </a:ext>
            </a:extLst>
          </p:cNvPr>
          <p:cNvSpPr txBox="1"/>
          <p:nvPr userDrawn="1"/>
        </p:nvSpPr>
        <p:spPr>
          <a:xfrm>
            <a:off x="368231" y="7374687"/>
            <a:ext cx="11823769" cy="369332"/>
          </a:xfrm>
          <a:prstGeom prst="rect">
            <a:avLst/>
          </a:prstGeom>
          <a:solidFill>
            <a:srgbClr val="FF0000"/>
          </a:solidFill>
        </p:spPr>
        <p:txBody>
          <a:bodyPr wrap="square" rtlCol="0">
            <a:spAutoFit/>
          </a:bodyPr>
          <a:lstStyle/>
          <a:p>
            <a:pPr defTabSz="457200"/>
            <a:r>
              <a:rPr lang="en-GB" b="1">
                <a:solidFill>
                  <a:prstClr val="white"/>
                </a:solidFill>
              </a:rPr>
              <a:t>Copy and paste the abstract graphic from the master page over the image</a:t>
            </a:r>
          </a:p>
        </p:txBody>
      </p:sp>
      <p:pic>
        <p:nvPicPr>
          <p:cNvPr id="7"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15" name="Picture Placeholder">
            <a:extLst>
              <a:ext uri="{FF2B5EF4-FFF2-40B4-BE49-F238E27FC236}">
                <a16:creationId xmlns:a16="http://schemas.microsoft.com/office/drawing/2014/main" id="{4AD3DE44-2765-164D-8666-E9B7F8B156DF}"/>
              </a:ext>
            </a:extLst>
          </p:cNvPr>
          <p:cNvSpPr>
            <a:spLocks noGrp="1"/>
          </p:cNvSpPr>
          <p:nvPr>
            <p:ph type="pic" sz="quarter" idx="14" hasCustomPrompt="1"/>
          </p:nvPr>
        </p:nvSpPr>
        <p:spPr>
          <a:xfrm>
            <a:off x="0" y="0"/>
            <a:ext cx="5849938" cy="6858000"/>
          </a:xfrm>
          <a:prstGeom prst="rect">
            <a:avLst/>
          </a:prstGeom>
          <a:solidFill>
            <a:srgbClr val="BE3A34"/>
          </a:solidFill>
        </p:spPr>
        <p:txBody>
          <a:bodyPr tIns="3600000" bIns="0" anchor="ctr"/>
          <a:lstStyle>
            <a:lvl1pPr marL="0" indent="0" algn="ctr">
              <a:buNone/>
              <a:defRPr sz="2000" b="1">
                <a:solidFill>
                  <a:schemeClr val="bg1"/>
                </a:solidFill>
                <a:latin typeface="Arial" panose="020B0604020202020204" pitchFamily="34" charset="0"/>
                <a:cs typeface="Arial" panose="020B0604020202020204" pitchFamily="34" charset="0"/>
              </a:defRPr>
            </a:lvl1pPr>
          </a:lstStyle>
          <a:p>
            <a:r>
              <a:rPr lang="en-US"/>
              <a:t>Right click on image to ‘change picture’ </a:t>
            </a:r>
            <a:br>
              <a:rPr lang="en-US"/>
            </a:br>
            <a:r>
              <a:rPr lang="en-US"/>
              <a:t>Take care to position image correctly. </a:t>
            </a:r>
            <a:br>
              <a:rPr lang="en-US"/>
            </a:br>
            <a:r>
              <a:rPr lang="en-US"/>
              <a:t>Then send picture to back.</a:t>
            </a:r>
          </a:p>
          <a:p>
            <a:endParaRPr lang="en-US"/>
          </a:p>
          <a:p>
            <a:endParaRPr lang="en-US"/>
          </a:p>
        </p:txBody>
      </p:sp>
      <p:pic>
        <p:nvPicPr>
          <p:cNvPr id="18" name="Graphic">
            <a:extLst>
              <a:ext uri="{FF2B5EF4-FFF2-40B4-BE49-F238E27FC236}">
                <a16:creationId xmlns:a16="http://schemas.microsoft.com/office/drawing/2014/main" id="{73E2F504-C539-414C-84F5-C1E93F556F80}"/>
              </a:ext>
              <a:ext uri="{C183D7F6-B498-43B3-948B-1728B52AA6E4}">
                <adec:decorative xmlns:adec="http://schemas.microsoft.com/office/drawing/2017/decorative" val="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207" t="12895" r="10076"/>
          <a:stretch/>
        </p:blipFill>
        <p:spPr>
          <a:xfrm>
            <a:off x="-27156" y="-57160"/>
            <a:ext cx="2854883" cy="4202392"/>
          </a:xfrm>
          <a:prstGeom prst="rect">
            <a:avLst/>
          </a:prstGeom>
        </p:spPr>
      </p:pic>
      <p:sp>
        <p:nvSpPr>
          <p:cNvPr id="11" name="Text Placeholder">
            <a:extLst>
              <a:ext uri="{FF2B5EF4-FFF2-40B4-BE49-F238E27FC236}">
                <a16:creationId xmlns:a16="http://schemas.microsoft.com/office/drawing/2014/main" id="{C009499F-630B-2242-9851-45D98891B099}"/>
              </a:ext>
            </a:extLst>
          </p:cNvPr>
          <p:cNvSpPr>
            <a:spLocks noGrp="1"/>
          </p:cNvSpPr>
          <p:nvPr>
            <p:ph type="body" sz="quarter" idx="13"/>
          </p:nvPr>
        </p:nvSpPr>
        <p:spPr>
          <a:xfrm>
            <a:off x="6382800" y="1982804"/>
            <a:ext cx="5040000" cy="4052236"/>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a:extLst>
              <a:ext uri="{FF2B5EF4-FFF2-40B4-BE49-F238E27FC236}">
                <a16:creationId xmlns:a16="http://schemas.microsoft.com/office/drawing/2014/main" id="{B23F2121-B00D-0244-8348-87A674B29F54}"/>
              </a:ext>
            </a:extLst>
          </p:cNvPr>
          <p:cNvSpPr>
            <a:spLocks noGrp="1"/>
          </p:cNvSpPr>
          <p:nvPr>
            <p:ph type="title"/>
          </p:nvPr>
        </p:nvSpPr>
        <p:spPr>
          <a:xfrm>
            <a:off x="6382800" y="555641"/>
            <a:ext cx="50400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80916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Picture Right and Text">
    <p:spTree>
      <p:nvGrpSpPr>
        <p:cNvPr id="1" name=""/>
        <p:cNvGrpSpPr/>
        <p:nvPr/>
      </p:nvGrpSpPr>
      <p:grpSpPr>
        <a:xfrm>
          <a:off x="0" y="0"/>
          <a:ext cx="0" cy="0"/>
          <a:chOff x="0" y="0"/>
          <a:chExt cx="0" cy="0"/>
        </a:xfrm>
      </p:grpSpPr>
      <p:sp>
        <p:nvSpPr>
          <p:cNvPr id="13" name="Slide Instructions">
            <a:extLst>
              <a:ext uri="{FF2B5EF4-FFF2-40B4-BE49-F238E27FC236}">
                <a16:creationId xmlns:a16="http://schemas.microsoft.com/office/drawing/2014/main" id="{76AA92CC-A4AF-124B-8C3C-EDF5F1ADF453}"/>
              </a:ext>
              <a:ext uri="{C183D7F6-B498-43B3-948B-1728B52AA6E4}">
                <adec:decorative xmlns:adec="http://schemas.microsoft.com/office/drawing/2017/decorative" val="0"/>
              </a:ext>
            </a:extLst>
          </p:cNvPr>
          <p:cNvSpPr txBox="1"/>
          <p:nvPr userDrawn="1"/>
        </p:nvSpPr>
        <p:spPr>
          <a:xfrm>
            <a:off x="368231" y="7374687"/>
            <a:ext cx="11823769" cy="369332"/>
          </a:xfrm>
          <a:prstGeom prst="rect">
            <a:avLst/>
          </a:prstGeom>
          <a:solidFill>
            <a:srgbClr val="FF0000"/>
          </a:solidFill>
        </p:spPr>
        <p:txBody>
          <a:bodyPr wrap="square" rtlCol="0">
            <a:spAutoFit/>
          </a:bodyPr>
          <a:lstStyle/>
          <a:p>
            <a:pPr defTabSz="457200"/>
            <a:r>
              <a:rPr lang="en-GB" b="1">
                <a:solidFill>
                  <a:prstClr val="white"/>
                </a:solidFill>
                <a:latin typeface="Arial" panose="020B0604020202020204" pitchFamily="34" charset="0"/>
                <a:cs typeface="Arial" panose="020B0604020202020204" pitchFamily="34" charset="0"/>
              </a:rPr>
              <a:t>Copy and paste the abstract graphic from the master page over the image</a:t>
            </a:r>
          </a:p>
        </p:txBody>
      </p:sp>
      <p:pic>
        <p:nvPicPr>
          <p:cNvPr id="7"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4227" y="6114912"/>
            <a:ext cx="1400269" cy="539016"/>
          </a:xfrm>
          <a:prstGeom prst="rect">
            <a:avLst/>
          </a:prstGeom>
        </p:spPr>
      </p:pic>
      <p:sp>
        <p:nvSpPr>
          <p:cNvPr id="12" name="Picture Placeholder">
            <a:extLst>
              <a:ext uri="{FF2B5EF4-FFF2-40B4-BE49-F238E27FC236}">
                <a16:creationId xmlns:a16="http://schemas.microsoft.com/office/drawing/2014/main" id="{B7818545-9F24-6944-9A2B-4D22BC186199}"/>
              </a:ext>
            </a:extLst>
          </p:cNvPr>
          <p:cNvSpPr>
            <a:spLocks noGrp="1"/>
          </p:cNvSpPr>
          <p:nvPr>
            <p:ph type="pic" sz="quarter" idx="14" hasCustomPrompt="1"/>
          </p:nvPr>
        </p:nvSpPr>
        <p:spPr>
          <a:xfrm>
            <a:off x="6383338" y="0"/>
            <a:ext cx="5849938" cy="6858000"/>
          </a:xfrm>
          <a:prstGeom prst="rect">
            <a:avLst/>
          </a:prstGeom>
          <a:solidFill>
            <a:srgbClr val="BE3A34"/>
          </a:solidFill>
        </p:spPr>
        <p:txBody>
          <a:bodyPr tIns="0" bIns="3600000" anchor="ctr"/>
          <a:lstStyle>
            <a:lvl1pPr marL="0" indent="0" algn="ctr">
              <a:buNone/>
              <a:defRPr sz="2000" b="1">
                <a:solidFill>
                  <a:schemeClr val="bg1"/>
                </a:solidFill>
                <a:latin typeface="Arial" panose="020B0604020202020204" pitchFamily="34" charset="0"/>
                <a:cs typeface="Arial" panose="020B0604020202020204" pitchFamily="34" charset="0"/>
              </a:defRPr>
            </a:lvl1pPr>
          </a:lstStyle>
          <a:p>
            <a:r>
              <a:rPr lang="en-US"/>
              <a:t>Right click on image to ‘change picture’ </a:t>
            </a:r>
            <a:br>
              <a:rPr lang="en-US"/>
            </a:br>
            <a:r>
              <a:rPr lang="en-US"/>
              <a:t>Take care to position image correctly. </a:t>
            </a:r>
            <a:br>
              <a:rPr lang="en-US"/>
            </a:br>
            <a:r>
              <a:rPr lang="en-US"/>
              <a:t>Then send picture to back.</a:t>
            </a:r>
          </a:p>
          <a:p>
            <a:endParaRPr lang="en-US"/>
          </a:p>
          <a:p>
            <a:endParaRPr lang="en-US"/>
          </a:p>
        </p:txBody>
      </p:sp>
      <p:pic>
        <p:nvPicPr>
          <p:cNvPr id="8" name="Graphic">
            <a:extLst>
              <a:ext uri="{FF2B5EF4-FFF2-40B4-BE49-F238E27FC236}">
                <a16:creationId xmlns:a16="http://schemas.microsoft.com/office/drawing/2014/main" id="{71869A63-1073-8440-ADE4-FE939CA18110}"/>
              </a:ext>
              <a:ext uri="{C183D7F6-B498-43B3-948B-1728B52AA6E4}">
                <adec:decorative xmlns:adec="http://schemas.microsoft.com/office/drawing/2017/decorative" val="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3207" t="12895" r="10076"/>
          <a:stretch/>
        </p:blipFill>
        <p:spPr>
          <a:xfrm>
            <a:off x="9410140" y="2951789"/>
            <a:ext cx="2854883" cy="4202392"/>
          </a:xfrm>
          <a:prstGeom prst="rect">
            <a:avLst/>
          </a:prstGeom>
        </p:spPr>
      </p:pic>
      <p:sp>
        <p:nvSpPr>
          <p:cNvPr id="9" name="Text Placeholder">
            <a:extLst>
              <a:ext uri="{FF2B5EF4-FFF2-40B4-BE49-F238E27FC236}">
                <a16:creationId xmlns:a16="http://schemas.microsoft.com/office/drawing/2014/main" id="{011C624C-8453-2E41-A820-4927E5F94791}"/>
              </a:ext>
            </a:extLst>
          </p:cNvPr>
          <p:cNvSpPr>
            <a:spLocks noGrp="1"/>
          </p:cNvSpPr>
          <p:nvPr>
            <p:ph type="body" sz="quarter" idx="13"/>
          </p:nvPr>
        </p:nvSpPr>
        <p:spPr>
          <a:xfrm>
            <a:off x="802800" y="1982804"/>
            <a:ext cx="5040000" cy="3965609"/>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a:extLst>
              <a:ext uri="{FF2B5EF4-FFF2-40B4-BE49-F238E27FC236}">
                <a16:creationId xmlns:a16="http://schemas.microsoft.com/office/drawing/2014/main" id="{114D6AC6-CB1C-7347-B175-A1FA1F4191D2}"/>
              </a:ext>
            </a:extLst>
          </p:cNvPr>
          <p:cNvSpPr>
            <a:spLocks noGrp="1"/>
          </p:cNvSpPr>
          <p:nvPr>
            <p:ph type="title"/>
          </p:nvPr>
        </p:nvSpPr>
        <p:spPr>
          <a:xfrm>
            <a:off x="802800" y="555641"/>
            <a:ext cx="50400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4245692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Text and One Mini Picture">
    <p:spTree>
      <p:nvGrpSpPr>
        <p:cNvPr id="1" name=""/>
        <p:cNvGrpSpPr/>
        <p:nvPr/>
      </p:nvGrpSpPr>
      <p:grpSpPr>
        <a:xfrm>
          <a:off x="0" y="0"/>
          <a:ext cx="0" cy="0"/>
          <a:chOff x="0" y="0"/>
          <a:chExt cx="0" cy="0"/>
        </a:xfrm>
      </p:grpSpPr>
      <p:pic>
        <p:nvPicPr>
          <p:cNvPr id="5"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11" name="Picture Placeholder">
            <a:extLst>
              <a:ext uri="{FF2B5EF4-FFF2-40B4-BE49-F238E27FC236}">
                <a16:creationId xmlns:a16="http://schemas.microsoft.com/office/drawing/2014/main" id="{CF28342E-7799-B046-A39B-E9EDED52EC48}"/>
              </a:ext>
            </a:extLst>
          </p:cNvPr>
          <p:cNvSpPr>
            <a:spLocks noGrp="1"/>
          </p:cNvSpPr>
          <p:nvPr>
            <p:ph type="pic" sz="quarter" idx="14" hasCustomPrompt="1"/>
          </p:nvPr>
        </p:nvSpPr>
        <p:spPr>
          <a:xfrm>
            <a:off x="803275" y="1982804"/>
            <a:ext cx="3479967" cy="4052236"/>
          </a:xfrm>
          <a:prstGeom prst="rect">
            <a:avLst/>
          </a:prstGeom>
          <a:solidFill>
            <a:srgbClr val="BE3A34"/>
          </a:solidFill>
        </p:spPr>
        <p:txBody>
          <a:bodyPr lIns="0" tIns="0" rIns="0" bIns="0" anchor="ctr"/>
          <a:lstStyle>
            <a:lvl1pPr marL="0" indent="0" algn="ctr">
              <a:buNone/>
              <a:defRPr sz="2000" b="1">
                <a:solidFill>
                  <a:schemeClr val="bg1"/>
                </a:solidFill>
                <a:latin typeface="Arial" panose="020B0604020202020204" pitchFamily="34" charset="0"/>
                <a:cs typeface="Arial" panose="020B0604020202020204" pitchFamily="34" charset="0"/>
              </a:defRPr>
            </a:lvl1pPr>
          </a:lstStyle>
          <a:p>
            <a:r>
              <a:rPr lang="en-US"/>
              <a:t>Right click on image to ‘change picture’ </a:t>
            </a:r>
            <a:br>
              <a:rPr lang="en-US"/>
            </a:br>
            <a:r>
              <a:rPr lang="en-US"/>
              <a:t>Take care to position </a:t>
            </a:r>
            <a:br>
              <a:rPr lang="en-US"/>
            </a:br>
            <a:r>
              <a:rPr lang="en-US"/>
              <a:t>image correctly. </a:t>
            </a:r>
          </a:p>
        </p:txBody>
      </p:sp>
      <p:sp>
        <p:nvSpPr>
          <p:cNvPr id="7" name="Text Placeholder">
            <a:extLst>
              <a:ext uri="{FF2B5EF4-FFF2-40B4-BE49-F238E27FC236}">
                <a16:creationId xmlns:a16="http://schemas.microsoft.com/office/drawing/2014/main" id="{FB5ED24A-2AE2-D148-98DD-06F0A690C613}"/>
              </a:ext>
            </a:extLst>
          </p:cNvPr>
          <p:cNvSpPr>
            <a:spLocks noGrp="1"/>
          </p:cNvSpPr>
          <p:nvPr>
            <p:ph type="body" sz="quarter" idx="13"/>
          </p:nvPr>
        </p:nvSpPr>
        <p:spPr>
          <a:xfrm>
            <a:off x="4620126" y="1982804"/>
            <a:ext cx="6734744" cy="4052236"/>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a:extLst>
              <a:ext uri="{FF2B5EF4-FFF2-40B4-BE49-F238E27FC236}">
                <a16:creationId xmlns:a16="http://schemas.microsoft.com/office/drawing/2014/main" id="{318577EA-47B8-C54A-A0F8-DD747921E277}"/>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8457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Text and Two Mini Pictures">
    <p:spTree>
      <p:nvGrpSpPr>
        <p:cNvPr id="1" name=""/>
        <p:cNvGrpSpPr/>
        <p:nvPr/>
      </p:nvGrpSpPr>
      <p:grpSpPr>
        <a:xfrm>
          <a:off x="0" y="0"/>
          <a:ext cx="0" cy="0"/>
          <a:chOff x="0" y="0"/>
          <a:chExt cx="0" cy="0"/>
        </a:xfrm>
      </p:grpSpPr>
      <p:pic>
        <p:nvPicPr>
          <p:cNvPr id="6" name="Of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5" name="Picture Placeholder 2">
            <a:extLst>
              <a:ext uri="{FF2B5EF4-FFF2-40B4-BE49-F238E27FC236}">
                <a16:creationId xmlns:a16="http://schemas.microsoft.com/office/drawing/2014/main" id="{C680AC53-1FD0-3849-9229-4108156173FA}"/>
              </a:ext>
            </a:extLst>
          </p:cNvPr>
          <p:cNvSpPr>
            <a:spLocks noGrp="1"/>
          </p:cNvSpPr>
          <p:nvPr>
            <p:ph type="pic" sz="quarter" idx="15" hasCustomPrompt="1"/>
          </p:nvPr>
        </p:nvSpPr>
        <p:spPr>
          <a:xfrm>
            <a:off x="7861799" y="4126779"/>
            <a:ext cx="3492000" cy="1908000"/>
          </a:xfrm>
          <a:prstGeom prst="rect">
            <a:avLst/>
          </a:prstGeom>
          <a:solidFill>
            <a:srgbClr val="BE3A34"/>
          </a:solidFill>
        </p:spPr>
        <p:txBody>
          <a:bodyPr lIns="0" tIns="0" rIns="0" bIns="0" anchor="ctr"/>
          <a:lstStyle>
            <a:lvl1pPr marL="0" indent="0" algn="ctr">
              <a:buNone/>
              <a:defRPr sz="2000" b="1">
                <a:solidFill>
                  <a:schemeClr val="bg1"/>
                </a:solidFill>
                <a:latin typeface="Arial" panose="020B0604020202020204" pitchFamily="34" charset="0"/>
                <a:cs typeface="Arial" panose="020B0604020202020204" pitchFamily="34" charset="0"/>
              </a:defRPr>
            </a:lvl1pPr>
          </a:lstStyle>
          <a:p>
            <a:r>
              <a:rPr lang="en-US"/>
              <a:t>Right click on image to ‘change picture’ </a:t>
            </a:r>
            <a:br>
              <a:rPr lang="en-US"/>
            </a:br>
            <a:r>
              <a:rPr lang="en-US"/>
              <a:t>Take care to position </a:t>
            </a:r>
            <a:br>
              <a:rPr lang="en-US"/>
            </a:br>
            <a:r>
              <a:rPr lang="en-US"/>
              <a:t>image correctly.  </a:t>
            </a:r>
          </a:p>
        </p:txBody>
      </p:sp>
      <p:sp>
        <p:nvSpPr>
          <p:cNvPr id="11" name="Picture Placeholder 1">
            <a:extLst>
              <a:ext uri="{FF2B5EF4-FFF2-40B4-BE49-F238E27FC236}">
                <a16:creationId xmlns:a16="http://schemas.microsoft.com/office/drawing/2014/main" id="{CF28342E-7799-B046-A39B-E9EDED52EC48}"/>
              </a:ext>
            </a:extLst>
          </p:cNvPr>
          <p:cNvSpPr>
            <a:spLocks noGrp="1"/>
          </p:cNvSpPr>
          <p:nvPr>
            <p:ph type="pic" sz="quarter" idx="14" hasCustomPrompt="1"/>
          </p:nvPr>
        </p:nvSpPr>
        <p:spPr>
          <a:xfrm>
            <a:off x="7861800" y="1982804"/>
            <a:ext cx="3492000" cy="1908000"/>
          </a:xfrm>
          <a:prstGeom prst="rect">
            <a:avLst/>
          </a:prstGeom>
          <a:solidFill>
            <a:srgbClr val="BE3A34"/>
          </a:solidFill>
        </p:spPr>
        <p:txBody>
          <a:bodyPr lIns="0" tIns="0" rIns="0" bIns="0" anchor="ctr"/>
          <a:lstStyle>
            <a:lvl1pPr marL="0" indent="0" algn="ctr">
              <a:buNone/>
              <a:defRPr sz="2000" b="1">
                <a:solidFill>
                  <a:schemeClr val="bg1"/>
                </a:solidFill>
                <a:latin typeface="Arial" panose="020B0604020202020204" pitchFamily="34" charset="0"/>
                <a:cs typeface="Arial" panose="020B0604020202020204" pitchFamily="34" charset="0"/>
              </a:defRPr>
            </a:lvl1pPr>
          </a:lstStyle>
          <a:p>
            <a:r>
              <a:rPr lang="en-US"/>
              <a:t>Right click on image to ‘change picture’ </a:t>
            </a:r>
            <a:br>
              <a:rPr lang="en-US"/>
            </a:br>
            <a:r>
              <a:rPr lang="en-US"/>
              <a:t>Take care to position </a:t>
            </a:r>
            <a:br>
              <a:rPr lang="en-US"/>
            </a:br>
            <a:r>
              <a:rPr lang="en-US"/>
              <a:t>image correctly. </a:t>
            </a:r>
          </a:p>
        </p:txBody>
      </p:sp>
      <p:sp>
        <p:nvSpPr>
          <p:cNvPr id="7" name="Text Placeholder">
            <a:extLst>
              <a:ext uri="{FF2B5EF4-FFF2-40B4-BE49-F238E27FC236}">
                <a16:creationId xmlns:a16="http://schemas.microsoft.com/office/drawing/2014/main" id="{FB5ED24A-2AE2-D148-98DD-06F0A690C613}"/>
              </a:ext>
            </a:extLst>
          </p:cNvPr>
          <p:cNvSpPr>
            <a:spLocks noGrp="1"/>
          </p:cNvSpPr>
          <p:nvPr>
            <p:ph type="body" sz="quarter" idx="13"/>
          </p:nvPr>
        </p:nvSpPr>
        <p:spPr>
          <a:xfrm>
            <a:off x="838200" y="1982804"/>
            <a:ext cx="6736882" cy="4052236"/>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a:extLst>
              <a:ext uri="{FF2B5EF4-FFF2-40B4-BE49-F238E27FC236}">
                <a16:creationId xmlns:a16="http://schemas.microsoft.com/office/drawing/2014/main" id="{318577EA-47B8-C54A-A0F8-DD747921E277}"/>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15885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Graph or chart or text.">
    <p:spTree>
      <p:nvGrpSpPr>
        <p:cNvPr id="1" name=""/>
        <p:cNvGrpSpPr/>
        <p:nvPr/>
      </p:nvGrpSpPr>
      <p:grpSpPr>
        <a:xfrm>
          <a:off x="0" y="0"/>
          <a:ext cx="0" cy="0"/>
          <a:chOff x="0" y="0"/>
          <a:chExt cx="0" cy="0"/>
        </a:xfrm>
      </p:grpSpPr>
      <p:sp>
        <p:nvSpPr>
          <p:cNvPr id="12" name="Slide instructions">
            <a:extLst>
              <a:ext uri="{FF2B5EF4-FFF2-40B4-BE49-F238E27FC236}">
                <a16:creationId xmlns:a16="http://schemas.microsoft.com/office/drawing/2014/main" id="{FD44DD87-EFC7-9C4C-9BDC-C990CEDB138E}"/>
              </a:ext>
              <a:ext uri="{C183D7F6-B498-43B3-948B-1728B52AA6E4}">
                <adec:decorative xmlns:adec="http://schemas.microsoft.com/office/drawing/2017/decorative" val="0"/>
              </a:ext>
            </a:extLst>
          </p:cNvPr>
          <p:cNvSpPr txBox="1"/>
          <p:nvPr userDrawn="1"/>
        </p:nvSpPr>
        <p:spPr>
          <a:xfrm>
            <a:off x="239894" y="7374687"/>
            <a:ext cx="11952106" cy="646331"/>
          </a:xfrm>
          <a:prstGeom prst="rect">
            <a:avLst/>
          </a:prstGeom>
          <a:solidFill>
            <a:srgbClr val="FF0000"/>
          </a:solidFill>
        </p:spPr>
        <p:txBody>
          <a:bodyPr wrap="square" rtlCol="0">
            <a:spAutoFit/>
          </a:bodyPr>
          <a:lstStyle/>
          <a:p>
            <a:pPr defTabSz="457200"/>
            <a:r>
              <a:rPr lang="en-GB" b="1">
                <a:solidFill>
                  <a:prstClr val="white"/>
                </a:solidFill>
                <a:latin typeface="Arial" panose="020B0604020202020204" pitchFamily="34" charset="0"/>
                <a:cs typeface="Arial" panose="020B0604020202020204" pitchFamily="34" charset="0"/>
              </a:rPr>
              <a:t>If content elements are required such as a table, bar or pie chart click on icon and insert as necessary.</a:t>
            </a:r>
            <a:br>
              <a:rPr lang="en-GB" b="1">
                <a:solidFill>
                  <a:prstClr val="white"/>
                </a:solidFill>
                <a:latin typeface="Arial" panose="020B0604020202020204" pitchFamily="34" charset="0"/>
                <a:cs typeface="Arial" panose="020B0604020202020204" pitchFamily="34" charset="0"/>
              </a:rPr>
            </a:br>
            <a:r>
              <a:rPr lang="en-GB" b="1">
                <a:solidFill>
                  <a:prstClr val="white"/>
                </a:solidFill>
                <a:latin typeface="Arial" panose="020B0604020202020204" pitchFamily="34" charset="0"/>
                <a:cs typeface="Arial" panose="020B0604020202020204" pitchFamily="34" charset="0"/>
              </a:rPr>
              <a:t>When inserting a bar chart, pie, line etc, select complete box and change font to Arial and text to </a:t>
            </a:r>
            <a:r>
              <a:rPr lang="en-GB" b="1" err="1">
                <a:solidFill>
                  <a:prstClr val="white"/>
                </a:solidFill>
                <a:latin typeface="Arial" panose="020B0604020202020204" pitchFamily="34" charset="0"/>
                <a:cs typeface="Arial" panose="020B0604020202020204" pitchFamily="34" charset="0"/>
              </a:rPr>
              <a:t>OfS</a:t>
            </a:r>
            <a:r>
              <a:rPr lang="en-GB" b="1">
                <a:solidFill>
                  <a:prstClr val="white"/>
                </a:solidFill>
                <a:latin typeface="Arial" panose="020B0604020202020204" pitchFamily="34" charset="0"/>
                <a:cs typeface="Arial" panose="020B0604020202020204" pitchFamily="34" charset="0"/>
              </a:rPr>
              <a:t> blue.</a:t>
            </a:r>
          </a:p>
        </p:txBody>
      </p:sp>
      <p:pic>
        <p:nvPicPr>
          <p:cNvPr id="5"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11" name="Content Placeholder">
            <a:extLst>
              <a:ext uri="{FF2B5EF4-FFF2-40B4-BE49-F238E27FC236}">
                <a16:creationId xmlns:a16="http://schemas.microsoft.com/office/drawing/2014/main" id="{11DE4FA2-29E4-C247-84E3-4126722C0DA4}"/>
              </a:ext>
            </a:extLst>
          </p:cNvPr>
          <p:cNvSpPr>
            <a:spLocks noGrp="1"/>
          </p:cNvSpPr>
          <p:nvPr>
            <p:ph sz="quarter" idx="15"/>
          </p:nvPr>
        </p:nvSpPr>
        <p:spPr>
          <a:xfrm>
            <a:off x="838200" y="1982788"/>
            <a:ext cx="10515600" cy="4052252"/>
          </a:xfrm>
          <a:prstGeom prst="rect">
            <a:avLst/>
          </a:prstGeom>
        </p:spPr>
        <p:txBody>
          <a:bodyPr/>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a:extLst>
              <a:ext uri="{FF2B5EF4-FFF2-40B4-BE49-F238E27FC236}">
                <a16:creationId xmlns:a16="http://schemas.microsoft.com/office/drawing/2014/main" id="{49346257-3BB4-B64E-BA81-50FD739F19A3}"/>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343773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xample Pages">
    <p:spTree>
      <p:nvGrpSpPr>
        <p:cNvPr id="1" name=""/>
        <p:cNvGrpSpPr/>
        <p:nvPr/>
      </p:nvGrpSpPr>
      <p:grpSpPr>
        <a:xfrm>
          <a:off x="0" y="0"/>
          <a:ext cx="0" cy="0"/>
          <a:chOff x="0" y="0"/>
          <a:chExt cx="0" cy="0"/>
        </a:xfrm>
      </p:grpSpPr>
      <p:sp>
        <p:nvSpPr>
          <p:cNvPr id="5" name="Slide instructions">
            <a:extLst>
              <a:ext uri="{FF2B5EF4-FFF2-40B4-BE49-F238E27FC236}">
                <a16:creationId xmlns:a16="http://schemas.microsoft.com/office/drawing/2014/main" id="{BAFB83E2-DD13-B540-8112-6F62E6228FE1}"/>
              </a:ext>
            </a:extLst>
          </p:cNvPr>
          <p:cNvSpPr txBox="1"/>
          <p:nvPr userDrawn="1"/>
        </p:nvSpPr>
        <p:spPr>
          <a:xfrm>
            <a:off x="368231" y="7374687"/>
            <a:ext cx="11823769" cy="369332"/>
          </a:xfrm>
          <a:prstGeom prst="rect">
            <a:avLst/>
          </a:prstGeom>
          <a:solidFill>
            <a:srgbClr val="FF0000"/>
          </a:solidFill>
        </p:spPr>
        <p:txBody>
          <a:bodyPr wrap="square" rtlCol="0">
            <a:spAutoFit/>
          </a:bodyPr>
          <a:lstStyle/>
          <a:p>
            <a:pPr defTabSz="457200"/>
            <a:r>
              <a:rPr lang="en-GB" b="1">
                <a:solidFill>
                  <a:prstClr val="white"/>
                </a:solidFill>
                <a:latin typeface="Arial" panose="020B0604020202020204" pitchFamily="34" charset="0"/>
                <a:cs typeface="Arial" panose="020B0604020202020204" pitchFamily="34" charset="0"/>
              </a:rPr>
              <a:t>Please note this is an example page.es</a:t>
            </a:r>
          </a:p>
        </p:txBody>
      </p:sp>
      <p:pic>
        <p:nvPicPr>
          <p:cNvPr id="6"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4" name="Content Placeholder">
            <a:extLst>
              <a:ext uri="{FF2B5EF4-FFF2-40B4-BE49-F238E27FC236}">
                <a16:creationId xmlns:a16="http://schemas.microsoft.com/office/drawing/2014/main" id="{B1049830-14E6-E64F-A1C2-BD1155A65037}"/>
              </a:ext>
            </a:extLst>
          </p:cNvPr>
          <p:cNvSpPr>
            <a:spLocks noGrp="1"/>
          </p:cNvSpPr>
          <p:nvPr>
            <p:ph sz="quarter" idx="15"/>
          </p:nvPr>
        </p:nvSpPr>
        <p:spPr>
          <a:xfrm>
            <a:off x="838200" y="1982788"/>
            <a:ext cx="10515600" cy="4042627"/>
          </a:xfrm>
          <a:prstGeom prst="rect">
            <a:avLst/>
          </a:prstGeom>
        </p:spPr>
        <p:txBody>
          <a:bodyPr/>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a:extLst>
              <a:ext uri="{FF2B5EF4-FFF2-40B4-BE49-F238E27FC236}">
                <a16:creationId xmlns:a16="http://schemas.microsoft.com/office/drawing/2014/main" id="{733A910E-B266-DF4A-A209-1423194C94C3}"/>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881576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cess Diagram">
    <p:spTree>
      <p:nvGrpSpPr>
        <p:cNvPr id="1" name=""/>
        <p:cNvGrpSpPr/>
        <p:nvPr/>
      </p:nvGrpSpPr>
      <p:grpSpPr>
        <a:xfrm>
          <a:off x="0" y="0"/>
          <a:ext cx="0" cy="0"/>
          <a:chOff x="0" y="0"/>
          <a:chExt cx="0" cy="0"/>
        </a:xfrm>
      </p:grpSpPr>
      <p:sp>
        <p:nvSpPr>
          <p:cNvPr id="5" name="Notes">
            <a:extLst>
              <a:ext uri="{FF2B5EF4-FFF2-40B4-BE49-F238E27FC236}">
                <a16:creationId xmlns:a16="http://schemas.microsoft.com/office/drawing/2014/main" id="{28EC6276-6358-A647-AFBF-8495F30D90B5}"/>
              </a:ext>
              <a:ext uri="{C183D7F6-B498-43B3-948B-1728B52AA6E4}">
                <adec:decorative xmlns:adec="http://schemas.microsoft.com/office/drawing/2017/decorative" val="1"/>
              </a:ext>
            </a:extLst>
          </p:cNvPr>
          <p:cNvSpPr txBox="1"/>
          <p:nvPr userDrawn="1"/>
        </p:nvSpPr>
        <p:spPr>
          <a:xfrm>
            <a:off x="368231" y="7374687"/>
            <a:ext cx="11823769" cy="369332"/>
          </a:xfrm>
          <a:prstGeom prst="rect">
            <a:avLst/>
          </a:prstGeom>
          <a:solidFill>
            <a:srgbClr val="FF0000"/>
          </a:solidFill>
        </p:spPr>
        <p:txBody>
          <a:bodyPr wrap="square" rtlCol="0">
            <a:spAutoFit/>
          </a:bodyPr>
          <a:lstStyle/>
          <a:p>
            <a:pPr defTabSz="457200"/>
            <a:r>
              <a:rPr lang="en-GB" b="1">
                <a:solidFill>
                  <a:prstClr val="white"/>
                </a:solidFill>
                <a:latin typeface="Arial" panose="020B0604020202020204" pitchFamily="34" charset="0"/>
                <a:cs typeface="Arial" panose="020B0604020202020204" pitchFamily="34" charset="0"/>
              </a:rPr>
              <a:t>Please note this is an example page - boxes can be resized to suit requirement.</a:t>
            </a:r>
          </a:p>
        </p:txBody>
      </p:sp>
      <p:pic>
        <p:nvPicPr>
          <p:cNvPr id="7"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4" name="Content Placeholder">
            <a:extLst>
              <a:ext uri="{FF2B5EF4-FFF2-40B4-BE49-F238E27FC236}">
                <a16:creationId xmlns:a16="http://schemas.microsoft.com/office/drawing/2014/main" id="{3C148C0D-91CC-4844-B8FF-66D4CB53FAAE}"/>
              </a:ext>
            </a:extLst>
          </p:cNvPr>
          <p:cNvSpPr>
            <a:spLocks noGrp="1"/>
          </p:cNvSpPr>
          <p:nvPr>
            <p:ph sz="quarter" idx="15"/>
          </p:nvPr>
        </p:nvSpPr>
        <p:spPr>
          <a:xfrm>
            <a:off x="838200" y="1982789"/>
            <a:ext cx="10515600" cy="4052252"/>
          </a:xfrm>
          <a:prstGeom prst="rect">
            <a:avLst/>
          </a:prstGeom>
        </p:spPr>
        <p:txBody>
          <a:bodyPr/>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itle">
            <a:extLst>
              <a:ext uri="{FF2B5EF4-FFF2-40B4-BE49-F238E27FC236}">
                <a16:creationId xmlns:a16="http://schemas.microsoft.com/office/drawing/2014/main" id="{36014C91-0AB3-5747-99B5-8855C7A20667}"/>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772947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 Colours">
    <p:spTree>
      <p:nvGrpSpPr>
        <p:cNvPr id="1" name=""/>
        <p:cNvGrpSpPr/>
        <p:nvPr/>
      </p:nvGrpSpPr>
      <p:grpSpPr>
        <a:xfrm>
          <a:off x="0" y="0"/>
          <a:ext cx="0" cy="0"/>
          <a:chOff x="0" y="0"/>
          <a:chExt cx="0" cy="0"/>
        </a:xfrm>
      </p:grpSpPr>
      <p:sp>
        <p:nvSpPr>
          <p:cNvPr id="19" name="Slide instructions">
            <a:extLst>
              <a:ext uri="{FF2B5EF4-FFF2-40B4-BE49-F238E27FC236}">
                <a16:creationId xmlns:a16="http://schemas.microsoft.com/office/drawing/2014/main" id="{F18FEA1A-D481-3B4F-9600-AB6534618CFA}"/>
              </a:ext>
              <a:ext uri="{C183D7F6-B498-43B3-948B-1728B52AA6E4}">
                <adec:decorative xmlns:adec="http://schemas.microsoft.com/office/drawing/2017/decorative" val="0"/>
              </a:ext>
            </a:extLst>
          </p:cNvPr>
          <p:cNvSpPr txBox="1"/>
          <p:nvPr userDrawn="1"/>
        </p:nvSpPr>
        <p:spPr>
          <a:xfrm>
            <a:off x="368231" y="7374687"/>
            <a:ext cx="11823769" cy="646331"/>
          </a:xfrm>
          <a:prstGeom prst="rect">
            <a:avLst/>
          </a:prstGeom>
          <a:solidFill>
            <a:srgbClr val="FF0000"/>
          </a:solidFill>
        </p:spPr>
        <p:txBody>
          <a:bodyPr wrap="square" rtlCol="0">
            <a:spAutoFit/>
          </a:bodyPr>
          <a:lstStyle/>
          <a:p>
            <a:pPr defTabSz="457200"/>
            <a:r>
              <a:rPr lang="en-GB" b="1">
                <a:solidFill>
                  <a:prstClr val="white"/>
                </a:solidFill>
                <a:latin typeface="Arial" panose="020B0604020202020204" pitchFamily="34" charset="0"/>
                <a:cs typeface="Arial" panose="020B0604020202020204" pitchFamily="34" charset="0"/>
              </a:rPr>
              <a:t>Please note: Colours can be picked from this page for the PPT template using the eye dropper in the colour menu to add to your colour library. </a:t>
            </a:r>
          </a:p>
        </p:txBody>
      </p:sp>
      <p:sp>
        <p:nvSpPr>
          <p:cNvPr id="16" name="OfS red">
            <a:extLst>
              <a:ext uri="{FF2B5EF4-FFF2-40B4-BE49-F238E27FC236}">
                <a16:creationId xmlns:a16="http://schemas.microsoft.com/office/drawing/2014/main" id="{B27649C9-F1EC-DB41-AC92-D0D3E5995FE6}"/>
              </a:ext>
              <a:ext uri="{C183D7F6-B498-43B3-948B-1728B52AA6E4}">
                <adec:decorative xmlns:adec="http://schemas.microsoft.com/office/drawing/2017/decorative" val="1"/>
              </a:ext>
            </a:extLst>
          </p:cNvPr>
          <p:cNvSpPr/>
          <p:nvPr userDrawn="1"/>
        </p:nvSpPr>
        <p:spPr>
          <a:xfrm>
            <a:off x="7264398" y="4431797"/>
            <a:ext cx="1837267" cy="990440"/>
          </a:xfrm>
          <a:prstGeom prst="rect">
            <a:avLst/>
          </a:prstGeom>
          <a:solidFill>
            <a:srgbClr val="BE3A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fS grey">
            <a:extLst>
              <a:ext uri="{FF2B5EF4-FFF2-40B4-BE49-F238E27FC236}">
                <a16:creationId xmlns:a16="http://schemas.microsoft.com/office/drawing/2014/main" id="{BEBF2E91-3AAA-9549-853C-88712765CAEB}"/>
              </a:ext>
              <a:ext uri="{C183D7F6-B498-43B3-948B-1728B52AA6E4}">
                <adec:decorative xmlns:adec="http://schemas.microsoft.com/office/drawing/2017/decorative" val="1"/>
              </a:ext>
            </a:extLst>
          </p:cNvPr>
          <p:cNvSpPr/>
          <p:nvPr userDrawn="1"/>
        </p:nvSpPr>
        <p:spPr>
          <a:xfrm>
            <a:off x="5122332" y="4431797"/>
            <a:ext cx="1837267" cy="990440"/>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fS blue">
            <a:extLst>
              <a:ext uri="{FF2B5EF4-FFF2-40B4-BE49-F238E27FC236}">
                <a16:creationId xmlns:a16="http://schemas.microsoft.com/office/drawing/2014/main" id="{5C5CE7FF-1436-B343-9722-A03B0DC61EBB}"/>
              </a:ext>
              <a:ext uri="{C183D7F6-B498-43B3-948B-1728B52AA6E4}">
                <adec:decorative xmlns:adec="http://schemas.microsoft.com/office/drawing/2017/decorative" val="1"/>
              </a:ext>
            </a:extLst>
          </p:cNvPr>
          <p:cNvSpPr/>
          <p:nvPr userDrawn="1"/>
        </p:nvSpPr>
        <p:spPr>
          <a:xfrm>
            <a:off x="2980266" y="4431797"/>
            <a:ext cx="1837267" cy="990440"/>
          </a:xfrm>
          <a:prstGeom prst="rect">
            <a:avLst/>
          </a:prstGeom>
          <a:solidFill>
            <a:srgbClr val="7BAF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fS green">
            <a:extLst>
              <a:ext uri="{FF2B5EF4-FFF2-40B4-BE49-F238E27FC236}">
                <a16:creationId xmlns:a16="http://schemas.microsoft.com/office/drawing/2014/main" id="{72E5E06F-866B-BC4E-BDCF-9D5679BD7B45}"/>
              </a:ext>
              <a:ext uri="{C183D7F6-B498-43B3-948B-1728B52AA6E4}">
                <adec:decorative xmlns:adec="http://schemas.microsoft.com/office/drawing/2017/decorative" val="1"/>
              </a:ext>
            </a:extLst>
          </p:cNvPr>
          <p:cNvSpPr/>
          <p:nvPr userDrawn="1"/>
        </p:nvSpPr>
        <p:spPr>
          <a:xfrm>
            <a:off x="838200" y="4431797"/>
            <a:ext cx="1837267" cy="990440"/>
          </a:xfrm>
          <a:prstGeom prst="rect">
            <a:avLst/>
          </a:prstGeom>
          <a:solidFill>
            <a:srgbClr val="6BC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fS yellow">
            <a:extLst>
              <a:ext uri="{FF2B5EF4-FFF2-40B4-BE49-F238E27FC236}">
                <a16:creationId xmlns:a16="http://schemas.microsoft.com/office/drawing/2014/main" id="{C8BF5947-997E-6E4F-BCA4-E8798332476E}"/>
              </a:ext>
              <a:ext uri="{C183D7F6-B498-43B3-948B-1728B52AA6E4}">
                <adec:decorative xmlns:adec="http://schemas.microsoft.com/office/drawing/2017/decorative" val="1"/>
              </a:ext>
            </a:extLst>
          </p:cNvPr>
          <p:cNvSpPr/>
          <p:nvPr userDrawn="1"/>
        </p:nvSpPr>
        <p:spPr>
          <a:xfrm>
            <a:off x="4817533" y="2361371"/>
            <a:ext cx="1481667" cy="1261884"/>
          </a:xfrm>
          <a:prstGeom prst="rect">
            <a:avLst/>
          </a:prstGeom>
          <a:solidFill>
            <a:srgbClr val="F1B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fS navy">
            <a:extLst>
              <a:ext uri="{FF2B5EF4-FFF2-40B4-BE49-F238E27FC236}">
                <a16:creationId xmlns:a16="http://schemas.microsoft.com/office/drawing/2014/main" id="{156C81A8-71C3-F741-80D8-54F53F498291}"/>
              </a:ext>
              <a:ext uri="{C183D7F6-B498-43B3-948B-1728B52AA6E4}">
                <adec:decorative xmlns:adec="http://schemas.microsoft.com/office/drawing/2017/decorative" val="1"/>
              </a:ext>
            </a:extLst>
          </p:cNvPr>
          <p:cNvSpPr/>
          <p:nvPr userDrawn="1"/>
        </p:nvSpPr>
        <p:spPr>
          <a:xfrm>
            <a:off x="838200" y="2361371"/>
            <a:ext cx="1481667" cy="12618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9">
            <a:extLst>
              <a:ext uri="{FF2B5EF4-FFF2-40B4-BE49-F238E27FC236}">
                <a16:creationId xmlns:a16="http://schemas.microsoft.com/office/drawing/2014/main" id="{78E4EA6B-FC7C-604D-A327-9CEAB8FDFD3D}"/>
              </a:ext>
            </a:extLst>
          </p:cNvPr>
          <p:cNvSpPr txBox="1"/>
          <p:nvPr userDrawn="1"/>
        </p:nvSpPr>
        <p:spPr>
          <a:xfrm>
            <a:off x="7264398" y="5556330"/>
            <a:ext cx="1837267" cy="523220"/>
          </a:xfrm>
          <a:prstGeom prst="rect">
            <a:avLst/>
          </a:prstGeom>
          <a:noFill/>
        </p:spPr>
        <p:txBody>
          <a:bodyPr wrap="square" lIns="0" tIns="0" rIns="0" bIns="0" rtlCol="0">
            <a:spAutoFit/>
          </a:bodyPr>
          <a:lstStyle/>
          <a:p>
            <a:r>
              <a:rPr lang="en-US" b="1" err="1">
                <a:latin typeface="Arial" panose="020B0604020202020204" pitchFamily="34" charset="0"/>
                <a:cs typeface="Arial" panose="020B0604020202020204" pitchFamily="34" charset="0"/>
              </a:rPr>
              <a:t>OfS</a:t>
            </a:r>
            <a:r>
              <a:rPr lang="en-US" b="1">
                <a:latin typeface="Arial" panose="020B0604020202020204" pitchFamily="34" charset="0"/>
                <a:cs typeface="Arial" panose="020B0604020202020204" pitchFamily="34" charset="0"/>
              </a:rPr>
              <a:t> Red</a:t>
            </a:r>
          </a:p>
          <a:p>
            <a:r>
              <a:rPr lang="en-US" sz="1600">
                <a:latin typeface="Arial" panose="020B0604020202020204" pitchFamily="34" charset="0"/>
                <a:cs typeface="Arial" panose="020B0604020202020204" pitchFamily="34" charset="0"/>
              </a:rPr>
              <a:t>R:190 G:58 B:52</a:t>
            </a:r>
          </a:p>
        </p:txBody>
      </p:sp>
      <p:sp>
        <p:nvSpPr>
          <p:cNvPr id="15" name="TextBox 8">
            <a:extLst>
              <a:ext uri="{FF2B5EF4-FFF2-40B4-BE49-F238E27FC236}">
                <a16:creationId xmlns:a16="http://schemas.microsoft.com/office/drawing/2014/main" id="{1175F7B6-9C66-324F-8759-A5A6DD038AC3}"/>
              </a:ext>
            </a:extLst>
          </p:cNvPr>
          <p:cNvSpPr txBox="1"/>
          <p:nvPr userDrawn="1"/>
        </p:nvSpPr>
        <p:spPr>
          <a:xfrm>
            <a:off x="5122332" y="5556330"/>
            <a:ext cx="1837267" cy="523220"/>
          </a:xfrm>
          <a:prstGeom prst="rect">
            <a:avLst/>
          </a:prstGeom>
          <a:noFill/>
        </p:spPr>
        <p:txBody>
          <a:bodyPr wrap="square" lIns="0" tIns="0" rIns="0" bIns="0" rtlCol="0">
            <a:spAutoFit/>
          </a:bodyPr>
          <a:lstStyle/>
          <a:p>
            <a:r>
              <a:rPr lang="en-US" b="1" err="1">
                <a:latin typeface="Arial" panose="020B0604020202020204" pitchFamily="34" charset="0"/>
                <a:cs typeface="Arial" panose="020B0604020202020204" pitchFamily="34" charset="0"/>
              </a:rPr>
              <a:t>OfS</a:t>
            </a:r>
            <a:r>
              <a:rPr lang="en-US" b="1">
                <a:latin typeface="Arial" panose="020B0604020202020204" pitchFamily="34" charset="0"/>
                <a:cs typeface="Arial" panose="020B0604020202020204" pitchFamily="34" charset="0"/>
              </a:rPr>
              <a:t> Grey</a:t>
            </a:r>
          </a:p>
          <a:p>
            <a:r>
              <a:rPr lang="en-US" sz="1600">
                <a:latin typeface="Arial" panose="020B0604020202020204" pitchFamily="34" charset="0"/>
                <a:cs typeface="Arial" panose="020B0604020202020204" pitchFamily="34" charset="0"/>
              </a:rPr>
              <a:t>R:215 G:210 B:203</a:t>
            </a:r>
          </a:p>
        </p:txBody>
      </p:sp>
      <p:sp>
        <p:nvSpPr>
          <p:cNvPr id="13" name="TextBox 7">
            <a:extLst>
              <a:ext uri="{FF2B5EF4-FFF2-40B4-BE49-F238E27FC236}">
                <a16:creationId xmlns:a16="http://schemas.microsoft.com/office/drawing/2014/main" id="{B217DA46-7FD4-2F46-89FC-6CF3C11FB08C}"/>
              </a:ext>
            </a:extLst>
          </p:cNvPr>
          <p:cNvSpPr txBox="1"/>
          <p:nvPr userDrawn="1"/>
        </p:nvSpPr>
        <p:spPr>
          <a:xfrm>
            <a:off x="2980266" y="5556330"/>
            <a:ext cx="1837267" cy="523220"/>
          </a:xfrm>
          <a:prstGeom prst="rect">
            <a:avLst/>
          </a:prstGeom>
          <a:noFill/>
        </p:spPr>
        <p:txBody>
          <a:bodyPr wrap="square" lIns="0" tIns="0" rIns="0" bIns="0" rtlCol="0">
            <a:spAutoFit/>
          </a:bodyPr>
          <a:lstStyle/>
          <a:p>
            <a:r>
              <a:rPr lang="en-US" b="1" err="1">
                <a:latin typeface="Arial" panose="020B0604020202020204" pitchFamily="34" charset="0"/>
                <a:cs typeface="Arial" panose="020B0604020202020204" pitchFamily="34" charset="0"/>
              </a:rPr>
              <a:t>OfS</a:t>
            </a:r>
            <a:r>
              <a:rPr lang="en-US" b="1">
                <a:latin typeface="Arial" panose="020B0604020202020204" pitchFamily="34" charset="0"/>
                <a:cs typeface="Arial" panose="020B0604020202020204" pitchFamily="34" charset="0"/>
              </a:rPr>
              <a:t> Light Blue</a:t>
            </a:r>
          </a:p>
          <a:p>
            <a:r>
              <a:rPr lang="en-US" sz="1600">
                <a:latin typeface="Arial" panose="020B0604020202020204" pitchFamily="34" charset="0"/>
                <a:cs typeface="Arial" panose="020B0604020202020204" pitchFamily="34" charset="0"/>
              </a:rPr>
              <a:t>R:123 G:175 B:212</a:t>
            </a:r>
          </a:p>
        </p:txBody>
      </p:sp>
      <p:sp>
        <p:nvSpPr>
          <p:cNvPr id="10" name="TextBox 6">
            <a:extLst>
              <a:ext uri="{FF2B5EF4-FFF2-40B4-BE49-F238E27FC236}">
                <a16:creationId xmlns:a16="http://schemas.microsoft.com/office/drawing/2014/main" id="{1AB79755-4894-4343-AED1-91A5C926BDED}"/>
              </a:ext>
            </a:extLst>
          </p:cNvPr>
          <p:cNvSpPr txBox="1"/>
          <p:nvPr userDrawn="1"/>
        </p:nvSpPr>
        <p:spPr>
          <a:xfrm>
            <a:off x="838200" y="5556330"/>
            <a:ext cx="1837267" cy="523220"/>
          </a:xfrm>
          <a:prstGeom prst="rect">
            <a:avLst/>
          </a:prstGeom>
          <a:noFill/>
        </p:spPr>
        <p:txBody>
          <a:bodyPr wrap="square" lIns="0" tIns="0" rIns="0" bIns="0" rtlCol="0">
            <a:spAutoFit/>
          </a:bodyPr>
          <a:lstStyle/>
          <a:p>
            <a:r>
              <a:rPr lang="en-US" b="1" err="1">
                <a:latin typeface="Arial" panose="020B0604020202020204" pitchFamily="34" charset="0"/>
                <a:cs typeface="Arial" panose="020B0604020202020204" pitchFamily="34" charset="0"/>
              </a:rPr>
              <a:t>OfS</a:t>
            </a:r>
            <a:r>
              <a:rPr lang="en-US" b="1">
                <a:latin typeface="Arial" panose="020B0604020202020204" pitchFamily="34" charset="0"/>
                <a:cs typeface="Arial" panose="020B0604020202020204" pitchFamily="34" charset="0"/>
              </a:rPr>
              <a:t> Green</a:t>
            </a:r>
          </a:p>
          <a:p>
            <a:r>
              <a:rPr lang="en-US" sz="1600">
                <a:latin typeface="Arial" panose="020B0604020202020204" pitchFamily="34" charset="0"/>
                <a:cs typeface="Arial" panose="020B0604020202020204" pitchFamily="34" charset="0"/>
              </a:rPr>
              <a:t>R:107 G:202 B:186</a:t>
            </a:r>
          </a:p>
        </p:txBody>
      </p:sp>
      <p:sp>
        <p:nvSpPr>
          <p:cNvPr id="11" name="TextBox 5">
            <a:extLst>
              <a:ext uri="{FF2B5EF4-FFF2-40B4-BE49-F238E27FC236}">
                <a16:creationId xmlns:a16="http://schemas.microsoft.com/office/drawing/2014/main" id="{358025A5-5249-C74D-AF1D-809772268DEA}"/>
              </a:ext>
            </a:extLst>
          </p:cNvPr>
          <p:cNvSpPr txBox="1"/>
          <p:nvPr userDrawn="1"/>
        </p:nvSpPr>
        <p:spPr>
          <a:xfrm>
            <a:off x="838200" y="4033652"/>
            <a:ext cx="3124200" cy="276999"/>
          </a:xfrm>
          <a:prstGeom prst="rect">
            <a:avLst/>
          </a:prstGeom>
          <a:noFill/>
        </p:spPr>
        <p:txBody>
          <a:bodyPr wrap="square" lIns="0" tIns="0" rIns="0" bIns="0" rtlCol="0">
            <a:spAutoFit/>
          </a:bodyPr>
          <a:lstStyle/>
          <a:p>
            <a:r>
              <a:rPr lang="en-US" b="1">
                <a:latin typeface="Arial" panose="020B0604020202020204" pitchFamily="34" charset="0"/>
                <a:cs typeface="Arial" panose="020B0604020202020204" pitchFamily="34" charset="0"/>
              </a:rPr>
              <a:t>Secondary </a:t>
            </a:r>
            <a:r>
              <a:rPr lang="en-US" b="1" err="1">
                <a:latin typeface="Arial" panose="020B0604020202020204" pitchFamily="34" charset="0"/>
                <a:cs typeface="Arial" panose="020B0604020202020204" pitchFamily="34" charset="0"/>
              </a:rPr>
              <a:t>colour</a:t>
            </a:r>
            <a:r>
              <a:rPr lang="en-US" b="1">
                <a:latin typeface="Arial" panose="020B0604020202020204" pitchFamily="34" charset="0"/>
                <a:cs typeface="Arial" panose="020B0604020202020204" pitchFamily="34" charset="0"/>
              </a:rPr>
              <a:t> palette: </a:t>
            </a:r>
          </a:p>
        </p:txBody>
      </p:sp>
      <p:sp>
        <p:nvSpPr>
          <p:cNvPr id="8" name="TextBox 4">
            <a:extLst>
              <a:ext uri="{FF2B5EF4-FFF2-40B4-BE49-F238E27FC236}">
                <a16:creationId xmlns:a16="http://schemas.microsoft.com/office/drawing/2014/main" id="{8F104F77-EE92-5648-8810-1071088D8D2B}"/>
              </a:ext>
            </a:extLst>
          </p:cNvPr>
          <p:cNvSpPr txBox="1"/>
          <p:nvPr userDrawn="1"/>
        </p:nvSpPr>
        <p:spPr>
          <a:xfrm>
            <a:off x="6510866" y="2361371"/>
            <a:ext cx="2074334" cy="523220"/>
          </a:xfrm>
          <a:prstGeom prst="rect">
            <a:avLst/>
          </a:prstGeom>
          <a:noFill/>
        </p:spPr>
        <p:txBody>
          <a:bodyPr wrap="square" lIns="0" tIns="0" rIns="0" bIns="0" rtlCol="0">
            <a:spAutoFit/>
          </a:bodyPr>
          <a:lstStyle/>
          <a:p>
            <a:r>
              <a:rPr lang="en-US" b="1" err="1">
                <a:latin typeface="Arial" panose="020B0604020202020204" pitchFamily="34" charset="0"/>
                <a:cs typeface="Arial" panose="020B0604020202020204" pitchFamily="34" charset="0"/>
              </a:rPr>
              <a:t>OfS</a:t>
            </a:r>
            <a:r>
              <a:rPr lang="en-US" b="1">
                <a:latin typeface="Arial" panose="020B0604020202020204" pitchFamily="34" charset="0"/>
                <a:cs typeface="Arial" panose="020B0604020202020204" pitchFamily="34" charset="0"/>
              </a:rPr>
              <a:t> Yellow</a:t>
            </a:r>
          </a:p>
          <a:p>
            <a:r>
              <a:rPr lang="en-US" sz="1600">
                <a:latin typeface="Arial" panose="020B0604020202020204" pitchFamily="34" charset="0"/>
                <a:cs typeface="Arial" panose="020B0604020202020204" pitchFamily="34" charset="0"/>
              </a:rPr>
              <a:t>R:241 G:180 B:52</a:t>
            </a:r>
          </a:p>
        </p:txBody>
      </p:sp>
      <p:sp>
        <p:nvSpPr>
          <p:cNvPr id="6" name="TextBox 3">
            <a:extLst>
              <a:ext uri="{FF2B5EF4-FFF2-40B4-BE49-F238E27FC236}">
                <a16:creationId xmlns:a16="http://schemas.microsoft.com/office/drawing/2014/main" id="{99B6B707-157E-8845-8F05-C57E000502E9}"/>
              </a:ext>
            </a:extLst>
          </p:cNvPr>
          <p:cNvSpPr txBox="1"/>
          <p:nvPr userDrawn="1"/>
        </p:nvSpPr>
        <p:spPr>
          <a:xfrm>
            <a:off x="2531533" y="2361371"/>
            <a:ext cx="2074334" cy="523220"/>
          </a:xfrm>
          <a:prstGeom prst="rect">
            <a:avLst/>
          </a:prstGeom>
          <a:noFill/>
        </p:spPr>
        <p:txBody>
          <a:bodyPr wrap="square" lIns="0" tIns="0" rIns="0" bIns="0" rtlCol="0">
            <a:spAutoFit/>
          </a:bodyPr>
          <a:lstStyle/>
          <a:p>
            <a:r>
              <a:rPr lang="en-US" b="1" err="1">
                <a:latin typeface="Arial" panose="020B0604020202020204" pitchFamily="34" charset="0"/>
                <a:cs typeface="Arial" panose="020B0604020202020204" pitchFamily="34" charset="0"/>
              </a:rPr>
              <a:t>OfS</a:t>
            </a:r>
            <a:r>
              <a:rPr lang="en-US" b="1">
                <a:latin typeface="Arial" panose="020B0604020202020204" pitchFamily="34" charset="0"/>
                <a:cs typeface="Arial" panose="020B0604020202020204" pitchFamily="34" charset="0"/>
              </a:rPr>
              <a:t> Blue</a:t>
            </a:r>
          </a:p>
          <a:p>
            <a:r>
              <a:rPr lang="en-US" sz="1600">
                <a:latin typeface="Arial" panose="020B0604020202020204" pitchFamily="34" charset="0"/>
                <a:cs typeface="Arial" panose="020B0604020202020204" pitchFamily="34" charset="0"/>
              </a:rPr>
              <a:t>R:0 G:37 B:84</a:t>
            </a:r>
          </a:p>
        </p:txBody>
      </p:sp>
      <p:sp>
        <p:nvSpPr>
          <p:cNvPr id="5" name="TextBox 2">
            <a:extLst>
              <a:ext uri="{FF2B5EF4-FFF2-40B4-BE49-F238E27FC236}">
                <a16:creationId xmlns:a16="http://schemas.microsoft.com/office/drawing/2014/main" id="{5AEB5A57-ACB9-8F4A-BD2E-9BC2C60123D9}"/>
              </a:ext>
            </a:extLst>
          </p:cNvPr>
          <p:cNvSpPr txBox="1"/>
          <p:nvPr userDrawn="1"/>
        </p:nvSpPr>
        <p:spPr>
          <a:xfrm>
            <a:off x="838200" y="1982788"/>
            <a:ext cx="3124200" cy="276999"/>
          </a:xfrm>
          <a:prstGeom prst="rect">
            <a:avLst/>
          </a:prstGeom>
          <a:noFill/>
        </p:spPr>
        <p:txBody>
          <a:bodyPr wrap="square" lIns="0" tIns="0" rIns="0" bIns="0" rtlCol="0">
            <a:spAutoFit/>
          </a:bodyPr>
          <a:lstStyle/>
          <a:p>
            <a:r>
              <a:rPr lang="en-US" b="1">
                <a:latin typeface="Arial" panose="020B0604020202020204" pitchFamily="34" charset="0"/>
                <a:cs typeface="Arial" panose="020B0604020202020204" pitchFamily="34" charset="0"/>
              </a:rPr>
              <a:t>Primary </a:t>
            </a:r>
            <a:r>
              <a:rPr lang="en-US" b="1" err="1">
                <a:latin typeface="Arial" panose="020B0604020202020204" pitchFamily="34" charset="0"/>
                <a:cs typeface="Arial" panose="020B0604020202020204" pitchFamily="34" charset="0"/>
              </a:rPr>
              <a:t>colour</a:t>
            </a:r>
            <a:r>
              <a:rPr lang="en-US" b="1">
                <a:latin typeface="Arial" panose="020B0604020202020204" pitchFamily="34" charset="0"/>
                <a:cs typeface="Arial" panose="020B0604020202020204" pitchFamily="34" charset="0"/>
              </a:rPr>
              <a:t> palette: </a:t>
            </a:r>
          </a:p>
        </p:txBody>
      </p:sp>
      <p:sp>
        <p:nvSpPr>
          <p:cNvPr id="18" name="Textbox 1">
            <a:extLst>
              <a:ext uri="{FF2B5EF4-FFF2-40B4-BE49-F238E27FC236}">
                <a16:creationId xmlns:a16="http://schemas.microsoft.com/office/drawing/2014/main" id="{6395B4C0-9DDA-1048-B069-C5FD2D606D0B}"/>
              </a:ext>
            </a:extLst>
          </p:cNvPr>
          <p:cNvSpPr/>
          <p:nvPr userDrawn="1"/>
        </p:nvSpPr>
        <p:spPr>
          <a:xfrm>
            <a:off x="8118231" y="1275075"/>
            <a:ext cx="3235569" cy="646331"/>
          </a:xfrm>
          <a:prstGeom prst="rect">
            <a:avLst/>
          </a:prstGeom>
          <a:solidFill>
            <a:srgbClr val="002554"/>
          </a:solid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a:ln>
                  <a:noFill/>
                </a:ln>
                <a:solidFill>
                  <a:schemeClr val="bg1"/>
                </a:solidFill>
                <a:effectLst/>
                <a:uLnTx/>
                <a:uFillTx/>
                <a:latin typeface="Arial" panose="020B0604020202020204"/>
              </a:rPr>
              <a:t>All text should be </a:t>
            </a:r>
            <a:r>
              <a:rPr kumimoji="0" lang="en-GB" sz="1800" b="1" i="0" u="none" strike="noStrike" kern="0" cap="none" spc="0" normalizeH="0" baseline="0" noProof="0" err="1">
                <a:ln>
                  <a:noFill/>
                </a:ln>
                <a:solidFill>
                  <a:schemeClr val="bg1"/>
                </a:solidFill>
                <a:effectLst/>
                <a:uLnTx/>
                <a:uFillTx/>
                <a:latin typeface="Arial" panose="020B0604020202020204"/>
              </a:rPr>
              <a:t>OfS</a:t>
            </a:r>
            <a:r>
              <a:rPr kumimoji="0" lang="en-GB" sz="1800" b="1" i="0" u="none" strike="noStrike" kern="0" cap="none" spc="0" normalizeH="0" baseline="0" noProof="0">
                <a:ln>
                  <a:noFill/>
                </a:ln>
                <a:solidFill>
                  <a:schemeClr val="bg1"/>
                </a:solidFill>
                <a:effectLst/>
                <a:uLnTx/>
                <a:uFillTx/>
                <a:latin typeface="Arial" panose="020B0604020202020204"/>
              </a:rPr>
              <a:t> blue or white out of </a:t>
            </a:r>
            <a:r>
              <a:rPr kumimoji="0" lang="en-GB" sz="1800" b="1" i="0" u="none" strike="noStrike" kern="0" cap="none" spc="0" normalizeH="0" baseline="0" noProof="0" err="1">
                <a:ln>
                  <a:noFill/>
                </a:ln>
                <a:solidFill>
                  <a:schemeClr val="bg1"/>
                </a:solidFill>
                <a:effectLst/>
                <a:uLnTx/>
                <a:uFillTx/>
                <a:latin typeface="Arial" panose="020B0604020202020204"/>
              </a:rPr>
              <a:t>OfS</a:t>
            </a:r>
            <a:r>
              <a:rPr kumimoji="0" lang="en-GB" sz="1800" b="1" i="0" u="none" strike="noStrike" kern="0" cap="none" spc="0" normalizeH="0" baseline="0" noProof="0">
                <a:ln>
                  <a:noFill/>
                </a:ln>
                <a:solidFill>
                  <a:schemeClr val="bg1"/>
                </a:solidFill>
                <a:effectLst/>
                <a:uLnTx/>
                <a:uFillTx/>
                <a:latin typeface="Arial" panose="020B0604020202020204"/>
              </a:rPr>
              <a:t> blue</a:t>
            </a:r>
          </a:p>
        </p:txBody>
      </p:sp>
      <p:sp>
        <p:nvSpPr>
          <p:cNvPr id="3" name="Title">
            <a:extLst>
              <a:ext uri="{FF2B5EF4-FFF2-40B4-BE49-F238E27FC236}">
                <a16:creationId xmlns:a16="http://schemas.microsoft.com/office/drawing/2014/main" id="{46721531-670C-1246-82F1-295FC2A6D29A}"/>
              </a:ext>
            </a:extLst>
          </p:cNvPr>
          <p:cNvSpPr>
            <a:spLocks noGrp="1"/>
          </p:cNvSpPr>
          <p:nvPr>
            <p:ph type="title" hasCustomPrompt="1"/>
          </p:nvPr>
        </p:nvSpPr>
        <p:spPr>
          <a:xfrm>
            <a:off x="838200" y="555641"/>
            <a:ext cx="10515600" cy="1325563"/>
          </a:xfrm>
          <a:prstGeom prst="rect">
            <a:avLst/>
          </a:prstGeom>
        </p:spPr>
        <p:txBody>
          <a:bodyPr lIns="0" tIns="0" rIns="0" bIns="0"/>
          <a:lstStyle>
            <a:lvl1pPr>
              <a:defRPr sz="3600" b="1">
                <a:latin typeface="Arial" panose="020B0604020202020204" pitchFamily="34" charset="0"/>
                <a:cs typeface="Arial" panose="020B0604020202020204" pitchFamily="34" charset="0"/>
              </a:defRPr>
            </a:lvl1pPr>
          </a:lstStyle>
          <a:p>
            <a:r>
              <a:rPr lang="en-US"/>
              <a:t>Brand </a:t>
            </a:r>
            <a:r>
              <a:rPr lang="en-US" err="1"/>
              <a:t>colours</a:t>
            </a:r>
            <a:endParaRPr lang="en-US"/>
          </a:p>
        </p:txBody>
      </p:sp>
    </p:spTree>
    <p:extLst>
      <p:ext uri="{BB962C8B-B14F-4D97-AF65-F5344CB8AC3E}">
        <p14:creationId xmlns:p14="http://schemas.microsoft.com/office/powerpoint/2010/main" val="330360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One">
    <p:spTree>
      <p:nvGrpSpPr>
        <p:cNvPr id="1" name=""/>
        <p:cNvGrpSpPr/>
        <p:nvPr/>
      </p:nvGrpSpPr>
      <p:grpSpPr>
        <a:xfrm>
          <a:off x="0" y="0"/>
          <a:ext cx="0" cy="0"/>
          <a:chOff x="0" y="0"/>
          <a:chExt cx="0" cy="0"/>
        </a:xfrm>
      </p:grpSpPr>
      <p:pic>
        <p:nvPicPr>
          <p:cNvPr id="17" name="Graphic">
            <a:extLst>
              <a:ext uri="{FF2B5EF4-FFF2-40B4-BE49-F238E27FC236}">
                <a16:creationId xmlns:a16="http://schemas.microsoft.com/office/drawing/2014/main" id="{F4FC8898-E529-B549-ADE5-9521559BD194}"/>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3207" t="12895" r="10076"/>
          <a:stretch/>
        </p:blipFill>
        <p:spPr>
          <a:xfrm>
            <a:off x="7903233" y="-69452"/>
            <a:ext cx="4356231" cy="6412379"/>
          </a:xfrm>
          <a:prstGeom prst="rect">
            <a:avLst/>
          </a:prstGeom>
        </p:spPr>
      </p:pic>
      <p:sp>
        <p:nvSpPr>
          <p:cNvPr id="18" name="Text Placeholder">
            <a:extLst>
              <a:ext uri="{FF2B5EF4-FFF2-40B4-BE49-F238E27FC236}">
                <a16:creationId xmlns:a16="http://schemas.microsoft.com/office/drawing/2014/main" id="{C9BF94A2-6FB8-F947-AB20-43E5DA02C878}"/>
              </a:ext>
            </a:extLst>
          </p:cNvPr>
          <p:cNvSpPr>
            <a:spLocks noGrp="1"/>
          </p:cNvSpPr>
          <p:nvPr>
            <p:ph type="body" sz="quarter" idx="10" hasCustomPrompt="1"/>
          </p:nvPr>
        </p:nvSpPr>
        <p:spPr>
          <a:xfrm>
            <a:off x="792000" y="3513600"/>
            <a:ext cx="5983287" cy="487313"/>
          </a:xfrm>
          <a:prstGeom prst="rect">
            <a:avLst/>
          </a:prstGeom>
        </p:spPr>
        <p:txBody>
          <a:bodyPr lIns="0" tIns="0" rIns="0" bIns="0">
            <a:spAutoFit/>
          </a:bodyPr>
          <a:lstStyle>
            <a:lvl1pPr marL="0" indent="0">
              <a:lnSpc>
                <a:spcPts val="3840"/>
              </a:lnSpc>
              <a:buNone/>
              <a:defRPr sz="3200" b="0">
                <a:solidFill>
                  <a:srgbClr val="002554"/>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Additional text if required</a:t>
            </a:r>
          </a:p>
        </p:txBody>
      </p:sp>
      <p:sp>
        <p:nvSpPr>
          <p:cNvPr id="10" name="Title">
            <a:extLst>
              <a:ext uri="{FF2B5EF4-FFF2-40B4-BE49-F238E27FC236}">
                <a16:creationId xmlns:a16="http://schemas.microsoft.com/office/drawing/2014/main" id="{CE0067C7-0BA9-3143-90C9-65FA6F6FB38B}"/>
              </a:ext>
            </a:extLst>
          </p:cNvPr>
          <p:cNvSpPr>
            <a:spLocks noGrp="1"/>
          </p:cNvSpPr>
          <p:nvPr>
            <p:ph type="title" hasCustomPrompt="1"/>
          </p:nvPr>
        </p:nvSpPr>
        <p:spPr>
          <a:xfrm>
            <a:off x="792000" y="2599200"/>
            <a:ext cx="5652944" cy="697948"/>
          </a:xfrm>
          <a:prstGeom prst="rect">
            <a:avLst/>
          </a:prstGeom>
        </p:spPr>
        <p:txBody>
          <a:bodyPr wrap="square" lIns="0" tIns="0" rIns="0" bIns="0">
            <a:spAutoFit/>
          </a:bodyPr>
          <a:lstStyle>
            <a:lvl1pPr>
              <a:lnSpc>
                <a:spcPts val="5760"/>
              </a:lnSpc>
              <a:defRPr sz="4800" b="1">
                <a:solidFill>
                  <a:srgbClr val="002554"/>
                </a:solidFill>
                <a:latin typeface="Arial" panose="020B0604020202020204" pitchFamily="34" charset="0"/>
                <a:cs typeface="Arial" panose="020B0604020202020204" pitchFamily="34" charset="0"/>
              </a:defRPr>
            </a:lvl1pPr>
          </a:lstStyle>
          <a:p>
            <a:r>
              <a:rPr lang="en-US"/>
              <a:t>Divider one title</a:t>
            </a:r>
          </a:p>
        </p:txBody>
      </p:sp>
    </p:spTree>
    <p:extLst>
      <p:ext uri="{BB962C8B-B14F-4D97-AF65-F5344CB8AC3E}">
        <p14:creationId xmlns:p14="http://schemas.microsoft.com/office/powerpoint/2010/main" val="3248251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Two">
    <p:spTree>
      <p:nvGrpSpPr>
        <p:cNvPr id="1" name=""/>
        <p:cNvGrpSpPr/>
        <p:nvPr/>
      </p:nvGrpSpPr>
      <p:grpSpPr>
        <a:xfrm>
          <a:off x="0" y="0"/>
          <a:ext cx="0" cy="0"/>
          <a:chOff x="0" y="0"/>
          <a:chExt cx="0" cy="0"/>
        </a:xfrm>
      </p:grpSpPr>
      <p:sp>
        <p:nvSpPr>
          <p:cNvPr id="7" name="Graphic">
            <a:extLst>
              <a:ext uri="{FF2B5EF4-FFF2-40B4-BE49-F238E27FC236}">
                <a16:creationId xmlns:a16="http://schemas.microsoft.com/office/drawing/2014/main" id="{BA391C53-8649-B24E-8C59-8BEF8B2ABDB4}"/>
              </a:ext>
              <a:ext uri="{C183D7F6-B498-43B3-948B-1728B52AA6E4}">
                <adec:decorative xmlns:adec="http://schemas.microsoft.com/office/drawing/2017/decorative" val="1"/>
              </a:ext>
            </a:extLst>
          </p:cNvPr>
          <p:cNvSpPr/>
          <p:nvPr userDrawn="1"/>
        </p:nvSpPr>
        <p:spPr>
          <a:xfrm>
            <a:off x="-34724" y="-81023"/>
            <a:ext cx="12269165" cy="6979534"/>
          </a:xfrm>
          <a:custGeom>
            <a:avLst/>
            <a:gdLst>
              <a:gd name="connsiteX0" fmla="*/ 6447099 w 12269165"/>
              <a:gd name="connsiteY0" fmla="*/ 1562582 h 6979534"/>
              <a:gd name="connsiteX1" fmla="*/ 0 w 12269165"/>
              <a:gd name="connsiteY1" fmla="*/ 0 h 6979534"/>
              <a:gd name="connsiteX2" fmla="*/ 0 w 12269165"/>
              <a:gd name="connsiteY2" fmla="*/ 6979534 h 6979534"/>
              <a:gd name="connsiteX3" fmla="*/ 12269165 w 12269165"/>
              <a:gd name="connsiteY3" fmla="*/ 6979534 h 6979534"/>
              <a:gd name="connsiteX4" fmla="*/ 12269165 w 12269165"/>
              <a:gd name="connsiteY4" fmla="*/ 6342927 h 6979534"/>
              <a:gd name="connsiteX5" fmla="*/ 6447099 w 12269165"/>
              <a:gd name="connsiteY5" fmla="*/ 1562582 h 69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69165" h="6979534">
                <a:moveTo>
                  <a:pt x="6447099" y="1562582"/>
                </a:moveTo>
                <a:lnTo>
                  <a:pt x="0" y="0"/>
                </a:lnTo>
                <a:lnTo>
                  <a:pt x="0" y="6979534"/>
                </a:lnTo>
                <a:lnTo>
                  <a:pt x="12269165" y="6979534"/>
                </a:lnTo>
                <a:lnTo>
                  <a:pt x="12269165" y="6342927"/>
                </a:lnTo>
                <a:lnTo>
                  <a:pt x="6447099" y="1562582"/>
                </a:lnTo>
                <a:close/>
              </a:path>
            </a:pathLst>
          </a:custGeom>
          <a:solidFill>
            <a:srgbClr val="002554"/>
          </a:solidFill>
          <a:ln w="12700" cap="flat" cmpd="sng" algn="ctr">
            <a:solidFill>
              <a:srgbClr val="002554">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8" name="OfS logo" descr="Office for Students logo">
            <a:extLst>
              <a:ext uri="{FF2B5EF4-FFF2-40B4-BE49-F238E27FC236}">
                <a16:creationId xmlns:a16="http://schemas.microsoft.com/office/drawing/2014/main" id="{A2BA7F42-B058-4F45-849F-9176CD13EB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8743" y="466523"/>
            <a:ext cx="3079722" cy="1185335"/>
          </a:xfrm>
          <a:prstGeom prst="rect">
            <a:avLst/>
          </a:prstGeom>
        </p:spPr>
      </p:pic>
      <p:sp>
        <p:nvSpPr>
          <p:cNvPr id="10" name="Text Placeholder">
            <a:extLst>
              <a:ext uri="{FF2B5EF4-FFF2-40B4-BE49-F238E27FC236}">
                <a16:creationId xmlns:a16="http://schemas.microsoft.com/office/drawing/2014/main" id="{A09A3230-5C7D-CD4A-965C-F96A76571D3C}"/>
              </a:ext>
            </a:extLst>
          </p:cNvPr>
          <p:cNvSpPr>
            <a:spLocks noGrp="1"/>
          </p:cNvSpPr>
          <p:nvPr>
            <p:ph type="body" sz="quarter" idx="10" hasCustomPrompt="1"/>
          </p:nvPr>
        </p:nvSpPr>
        <p:spPr>
          <a:xfrm>
            <a:off x="792000" y="3513600"/>
            <a:ext cx="5983287" cy="487313"/>
          </a:xfrm>
          <a:prstGeom prst="rect">
            <a:avLst/>
          </a:prstGeom>
        </p:spPr>
        <p:txBody>
          <a:bodyPr lIns="0" tIns="0" rIns="0" bIns="0">
            <a:spAutoFit/>
          </a:bodyPr>
          <a:lstStyle>
            <a:lvl1pPr marL="0" indent="0">
              <a:lnSpc>
                <a:spcPts val="3840"/>
              </a:lnSpc>
              <a:buNone/>
              <a:defRPr sz="3200" b="0">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Additional text if required</a:t>
            </a:r>
          </a:p>
        </p:txBody>
      </p:sp>
      <p:sp>
        <p:nvSpPr>
          <p:cNvPr id="9" name="Title">
            <a:extLst>
              <a:ext uri="{FF2B5EF4-FFF2-40B4-BE49-F238E27FC236}">
                <a16:creationId xmlns:a16="http://schemas.microsoft.com/office/drawing/2014/main" id="{574D03C9-3A90-1945-B49A-00FF13D316E8}"/>
              </a:ext>
            </a:extLst>
          </p:cNvPr>
          <p:cNvSpPr>
            <a:spLocks noGrp="1"/>
          </p:cNvSpPr>
          <p:nvPr>
            <p:ph type="title" hasCustomPrompt="1"/>
          </p:nvPr>
        </p:nvSpPr>
        <p:spPr>
          <a:xfrm>
            <a:off x="792000" y="2599200"/>
            <a:ext cx="5652944" cy="697948"/>
          </a:xfrm>
          <a:prstGeom prst="rect">
            <a:avLst/>
          </a:prstGeom>
        </p:spPr>
        <p:txBody>
          <a:bodyPr wrap="square" lIns="0" tIns="0" rIns="0" bIns="0">
            <a:spAutoFit/>
          </a:bodyPr>
          <a:lstStyle>
            <a:lvl1pPr>
              <a:lnSpc>
                <a:spcPts val="5760"/>
              </a:lnSpc>
              <a:defRPr sz="4800" b="1">
                <a:solidFill>
                  <a:schemeClr val="bg1"/>
                </a:solidFill>
                <a:latin typeface="Arial" panose="020B0604020202020204" pitchFamily="34" charset="0"/>
                <a:cs typeface="Arial" panose="020B0604020202020204" pitchFamily="34" charset="0"/>
              </a:defRPr>
            </a:lvl1pPr>
          </a:lstStyle>
          <a:p>
            <a:r>
              <a:rPr lang="en-US"/>
              <a:t>Divider two title</a:t>
            </a:r>
          </a:p>
        </p:txBody>
      </p:sp>
    </p:spTree>
    <p:extLst>
      <p:ext uri="{BB962C8B-B14F-4D97-AF65-F5344CB8AC3E}">
        <p14:creationId xmlns:p14="http://schemas.microsoft.com/office/powerpoint/2010/main" val="196315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w to find out More">
    <p:spTree>
      <p:nvGrpSpPr>
        <p:cNvPr id="1" name=""/>
        <p:cNvGrpSpPr/>
        <p:nvPr/>
      </p:nvGrpSpPr>
      <p:grpSpPr>
        <a:xfrm>
          <a:off x="0" y="0"/>
          <a:ext cx="0" cy="0"/>
          <a:chOff x="0" y="0"/>
          <a:chExt cx="0" cy="0"/>
        </a:xfrm>
      </p:grpSpPr>
      <p:sp>
        <p:nvSpPr>
          <p:cNvPr id="15" name="Slide instructions">
            <a:extLst>
              <a:ext uri="{FF2B5EF4-FFF2-40B4-BE49-F238E27FC236}">
                <a16:creationId xmlns:a16="http://schemas.microsoft.com/office/drawing/2014/main" id="{C7DEDE27-28C5-E74E-B794-A3073238F64D}"/>
              </a:ext>
              <a:ext uri="{C183D7F6-B498-43B3-948B-1728B52AA6E4}">
                <adec:decorative xmlns:adec="http://schemas.microsoft.com/office/drawing/2017/decorative" val="0"/>
              </a:ext>
            </a:extLst>
          </p:cNvPr>
          <p:cNvSpPr txBox="1"/>
          <p:nvPr userDrawn="1"/>
        </p:nvSpPr>
        <p:spPr>
          <a:xfrm>
            <a:off x="803275" y="7329717"/>
            <a:ext cx="11388725" cy="369332"/>
          </a:xfrm>
          <a:prstGeom prst="rect">
            <a:avLst/>
          </a:prstGeom>
          <a:solidFill>
            <a:srgbClr val="FF0000"/>
          </a:solidFill>
        </p:spPr>
        <p:txBody>
          <a:bodyPr wrap="square" rtlCol="0">
            <a:spAutoFit/>
          </a:bodyPr>
          <a:lstStyle/>
          <a:p>
            <a:pPr defTabSz="457200"/>
            <a:r>
              <a:rPr lang="en-GB" b="1">
                <a:solidFill>
                  <a:prstClr val="white"/>
                </a:solidFill>
              </a:rPr>
              <a:t>Insert your name in the email. </a:t>
            </a:r>
          </a:p>
        </p:txBody>
      </p:sp>
      <p:pic>
        <p:nvPicPr>
          <p:cNvPr id="9" name="Graphic">
            <a:extLst>
              <a:ext uri="{FF2B5EF4-FFF2-40B4-BE49-F238E27FC236}">
                <a16:creationId xmlns:a16="http://schemas.microsoft.com/office/drawing/2014/main" id="{5DDC2939-47AE-2F43-950C-744CFFC4FF5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3207" t="12895" r="10076"/>
          <a:stretch/>
        </p:blipFill>
        <p:spPr>
          <a:xfrm>
            <a:off x="8132147" y="-80344"/>
            <a:ext cx="4508982" cy="6637229"/>
          </a:xfrm>
          <a:prstGeom prst="rect">
            <a:avLst/>
          </a:prstGeom>
        </p:spPr>
      </p:pic>
      <p:sp>
        <p:nvSpPr>
          <p:cNvPr id="13" name="Text Placeholder 1">
            <a:extLst>
              <a:ext uri="{FF2B5EF4-FFF2-40B4-BE49-F238E27FC236}">
                <a16:creationId xmlns:a16="http://schemas.microsoft.com/office/drawing/2014/main" id="{E38A8C05-652A-F94F-BBD5-B1C8E0187FC5}"/>
              </a:ext>
            </a:extLst>
          </p:cNvPr>
          <p:cNvSpPr>
            <a:spLocks noGrp="1"/>
          </p:cNvSpPr>
          <p:nvPr>
            <p:ph type="body" sz="quarter" idx="15" hasCustomPrompt="1"/>
          </p:nvPr>
        </p:nvSpPr>
        <p:spPr>
          <a:xfrm>
            <a:off x="1568831" y="2454911"/>
            <a:ext cx="6926262" cy="425758"/>
          </a:xfrm>
          <a:prstGeom prst="rect">
            <a:avLst/>
          </a:prstGeom>
        </p:spPr>
        <p:txBody>
          <a:bodyPr>
            <a:spAutoFit/>
          </a:bodyPr>
          <a:lstStyle>
            <a:lvl1pPr marL="0" indent="0">
              <a:lnSpc>
                <a:spcPts val="2640"/>
              </a:lnSpc>
              <a:buNone/>
              <a:defRPr sz="2200">
                <a:solidFill>
                  <a:srgbClr val="002554"/>
                </a:solidFill>
                <a:latin typeface="Arial" panose="020B0604020202020204" pitchFamily="34" charset="0"/>
                <a:cs typeface="Arial" panose="020B0604020202020204" pitchFamily="34" charset="0"/>
              </a:defRPr>
            </a:lvl1pPr>
          </a:lstStyle>
          <a:p>
            <a:pPr lvl="0"/>
            <a:r>
              <a:rPr lang="en-US" err="1"/>
              <a:t>name.surname@officeforstudents.org.uk</a:t>
            </a:r>
            <a:endParaRPr lang="en-US"/>
          </a:p>
        </p:txBody>
      </p:sp>
      <p:sp>
        <p:nvSpPr>
          <p:cNvPr id="14" name="TextBox 1">
            <a:extLst>
              <a:ext uri="{FF2B5EF4-FFF2-40B4-BE49-F238E27FC236}">
                <a16:creationId xmlns:a16="http://schemas.microsoft.com/office/drawing/2014/main" id="{C32A3FEF-2FDF-284B-9612-2BC58791A0FE}"/>
              </a:ext>
            </a:extLst>
          </p:cNvPr>
          <p:cNvSpPr txBox="1"/>
          <p:nvPr userDrawn="1"/>
        </p:nvSpPr>
        <p:spPr>
          <a:xfrm>
            <a:off x="803275" y="2552400"/>
            <a:ext cx="8078332" cy="3231654"/>
          </a:xfrm>
          <a:prstGeom prst="rect">
            <a:avLst/>
          </a:prstGeom>
          <a:noFill/>
        </p:spPr>
        <p:txBody>
          <a:bodyPr wrap="square" lIns="0" tIns="0" rIns="0" bIns="0" rtlCol="0">
            <a:spAutoFit/>
          </a:bodyPr>
          <a:lstStyle/>
          <a:p>
            <a:pPr>
              <a:lnSpc>
                <a:spcPts val="2200"/>
              </a:lnSpc>
              <a:spcBef>
                <a:spcPts val="0"/>
              </a:spcBef>
              <a:spcAft>
                <a:spcPts val="600"/>
              </a:spcAft>
            </a:pPr>
            <a:r>
              <a:rPr lang="fr-FR" sz="2200" b="1">
                <a:solidFill>
                  <a:srgbClr val="002554"/>
                </a:solidFill>
                <a:latin typeface="Arial" panose="020B0604020202020204" pitchFamily="34" charset="0"/>
                <a:cs typeface="Arial" panose="020B0604020202020204" pitchFamily="34" charset="0"/>
              </a:rPr>
              <a:t>Email </a:t>
            </a:r>
          </a:p>
          <a:p>
            <a:pPr>
              <a:lnSpc>
                <a:spcPts val="2200"/>
              </a:lnSpc>
              <a:spcBef>
                <a:spcPts val="0"/>
              </a:spcBef>
              <a:spcAft>
                <a:spcPts val="600"/>
              </a:spcAft>
            </a:pPr>
            <a:r>
              <a:rPr lang="fr-FR" sz="2200" b="1" err="1">
                <a:solidFill>
                  <a:srgbClr val="002554"/>
                </a:solidFill>
                <a:latin typeface="Arial" panose="020B0604020202020204" pitchFamily="34" charset="0"/>
                <a:cs typeface="Arial" panose="020B0604020202020204" pitchFamily="34" charset="0"/>
              </a:rPr>
              <a:t>Linkedin</a:t>
            </a:r>
            <a:r>
              <a:rPr lang="fr-FR" sz="2200">
                <a:solidFill>
                  <a:srgbClr val="002554"/>
                </a:solidFill>
                <a:latin typeface="Arial" panose="020B0604020202020204" pitchFamily="34" charset="0"/>
                <a:cs typeface="Arial" panose="020B0604020202020204" pitchFamily="34" charset="0"/>
              </a:rPr>
              <a:t> </a:t>
            </a:r>
            <a:r>
              <a:rPr lang="fr-FR" sz="2200" b="0">
                <a:solidFill>
                  <a:srgbClr val="002554"/>
                </a:solidFill>
                <a:latin typeface="Arial" panose="020B0604020202020204" pitchFamily="34" charset="0"/>
                <a:cs typeface="Arial" panose="020B0604020202020204" pitchFamily="34" charset="0"/>
              </a:rPr>
              <a:t>https://www.linkedin.com/company/office-for-students/</a:t>
            </a:r>
          </a:p>
          <a:p>
            <a:pPr>
              <a:lnSpc>
                <a:spcPts val="2200"/>
              </a:lnSpc>
              <a:spcBef>
                <a:spcPts val="0"/>
              </a:spcBef>
              <a:spcAft>
                <a:spcPts val="600"/>
              </a:spcAft>
            </a:pPr>
            <a:r>
              <a:rPr lang="fr-FR" sz="2200" b="1">
                <a:solidFill>
                  <a:srgbClr val="002554"/>
                </a:solidFill>
                <a:latin typeface="Arial" panose="020B0604020202020204" pitchFamily="34" charset="0"/>
                <a:cs typeface="Arial" panose="020B0604020202020204" pitchFamily="34" charset="0"/>
              </a:rPr>
              <a:t>Website</a:t>
            </a:r>
            <a:r>
              <a:rPr lang="fr-FR" sz="2200">
                <a:solidFill>
                  <a:srgbClr val="002554"/>
                </a:solidFill>
                <a:latin typeface="Arial" panose="020B0604020202020204" pitchFamily="34" charset="0"/>
                <a:cs typeface="Arial" panose="020B0604020202020204" pitchFamily="34" charset="0"/>
              </a:rPr>
              <a:t> </a:t>
            </a:r>
            <a:r>
              <a:rPr lang="fr-FR" sz="2200" b="0">
                <a:solidFill>
                  <a:srgbClr val="002554"/>
                </a:solidFill>
                <a:latin typeface="Arial" panose="020B0604020202020204" pitchFamily="34" charset="0"/>
                <a:cs typeface="Arial" panose="020B0604020202020204" pitchFamily="34" charset="0"/>
              </a:rPr>
              <a:t>www.officeforstudents.org.uk</a:t>
            </a:r>
          </a:p>
          <a:p>
            <a:pPr>
              <a:lnSpc>
                <a:spcPts val="2200"/>
              </a:lnSpc>
              <a:spcBef>
                <a:spcPts val="0"/>
              </a:spcBef>
              <a:spcAft>
                <a:spcPts val="600"/>
              </a:spcAft>
            </a:pPr>
            <a:r>
              <a:rPr lang="en-GB" sz="2200" b="0">
                <a:solidFill>
                  <a:srgbClr val="002554"/>
                </a:solidFill>
                <a:latin typeface="Arial" panose="020B0604020202020204" pitchFamily="34" charset="0"/>
                <a:cs typeface="Arial" panose="020B0604020202020204" pitchFamily="34" charset="0"/>
              </a:rPr>
              <a:t>monthly e-newsletter</a:t>
            </a:r>
          </a:p>
          <a:p>
            <a:pPr>
              <a:lnSpc>
                <a:spcPts val="2200"/>
              </a:lnSpc>
              <a:spcBef>
                <a:spcPts val="0"/>
              </a:spcBef>
              <a:spcAft>
                <a:spcPts val="600"/>
              </a:spcAft>
            </a:pPr>
            <a:r>
              <a:rPr lang="en-GB" sz="2200" b="0" err="1">
                <a:solidFill>
                  <a:srgbClr val="002554"/>
                </a:solidFill>
                <a:latin typeface="Arial" panose="020B0604020202020204" pitchFamily="34" charset="0"/>
                <a:cs typeface="Arial" panose="020B0604020202020204" pitchFamily="34" charset="0"/>
              </a:rPr>
              <a:t>OfS</a:t>
            </a:r>
            <a:r>
              <a:rPr lang="en-GB" sz="2200" b="0">
                <a:solidFill>
                  <a:srgbClr val="002554"/>
                </a:solidFill>
                <a:latin typeface="Arial" panose="020B0604020202020204" pitchFamily="34" charset="0"/>
                <a:cs typeface="Arial" panose="020B0604020202020204" pitchFamily="34" charset="0"/>
              </a:rPr>
              <a:t> alerts </a:t>
            </a:r>
          </a:p>
          <a:p>
            <a:pPr>
              <a:lnSpc>
                <a:spcPts val="2200"/>
              </a:lnSpc>
              <a:spcBef>
                <a:spcPts val="0"/>
              </a:spcBef>
              <a:spcAft>
                <a:spcPts val="600"/>
              </a:spcAft>
            </a:pPr>
            <a:r>
              <a:rPr lang="en-GB" sz="2200" b="0" err="1">
                <a:solidFill>
                  <a:srgbClr val="002554"/>
                </a:solidFill>
                <a:latin typeface="Arial" panose="020B0604020202020204" pitchFamily="34" charset="0"/>
                <a:cs typeface="Arial" panose="020B0604020202020204" pitchFamily="34" charset="0"/>
              </a:rPr>
              <a:t>OfS</a:t>
            </a:r>
            <a:r>
              <a:rPr lang="en-GB" sz="2200" b="0">
                <a:solidFill>
                  <a:srgbClr val="002554"/>
                </a:solidFill>
                <a:latin typeface="Arial" panose="020B0604020202020204" pitchFamily="34" charset="0"/>
                <a:cs typeface="Arial" panose="020B0604020202020204" pitchFamily="34" charset="0"/>
              </a:rPr>
              <a:t> alerts for the Prevent duty</a:t>
            </a:r>
          </a:p>
          <a:p>
            <a:pPr>
              <a:lnSpc>
                <a:spcPts val="2200"/>
              </a:lnSpc>
              <a:spcBef>
                <a:spcPts val="0"/>
              </a:spcBef>
              <a:spcAft>
                <a:spcPts val="1200"/>
              </a:spcAft>
            </a:pPr>
            <a:r>
              <a:rPr lang="en-GB" sz="2200" b="0" err="1">
                <a:solidFill>
                  <a:srgbClr val="002554"/>
                </a:solidFill>
                <a:latin typeface="Arial" panose="020B0604020202020204" pitchFamily="34" charset="0"/>
                <a:cs typeface="Arial" panose="020B0604020202020204" pitchFamily="34" charset="0"/>
              </a:rPr>
              <a:t>OfS</a:t>
            </a:r>
            <a:r>
              <a:rPr lang="en-GB" sz="2200" b="0">
                <a:solidFill>
                  <a:srgbClr val="002554"/>
                </a:solidFill>
                <a:latin typeface="Arial" panose="020B0604020202020204" pitchFamily="34" charset="0"/>
                <a:cs typeface="Arial" panose="020B0604020202020204" pitchFamily="34" charset="0"/>
              </a:rPr>
              <a:t> alerts for charity regulation </a:t>
            </a:r>
          </a:p>
          <a:p>
            <a:pPr>
              <a:lnSpc>
                <a:spcPts val="2200"/>
              </a:lnSpc>
              <a:spcBef>
                <a:spcPts val="0"/>
              </a:spcBef>
              <a:spcAft>
                <a:spcPts val="600"/>
              </a:spcAft>
            </a:pPr>
            <a:r>
              <a:rPr lang="en-GB" sz="2200" b="0">
                <a:solidFill>
                  <a:srgbClr val="002554"/>
                </a:solidFill>
                <a:latin typeface="Arial" panose="020B0604020202020204" pitchFamily="34" charset="0"/>
                <a:cs typeface="Arial" panose="020B0604020202020204" pitchFamily="34" charset="0"/>
              </a:rPr>
              <a:t>You can join these at</a:t>
            </a:r>
          </a:p>
          <a:p>
            <a:pPr>
              <a:lnSpc>
                <a:spcPts val="2200"/>
              </a:lnSpc>
              <a:spcBef>
                <a:spcPts val="0"/>
              </a:spcBef>
              <a:spcAft>
                <a:spcPts val="600"/>
              </a:spcAft>
            </a:pPr>
            <a:r>
              <a:rPr lang="en-GB" sz="2200" b="0">
                <a:solidFill>
                  <a:srgbClr val="002554"/>
                </a:solidFill>
                <a:latin typeface="Arial" panose="020B0604020202020204" pitchFamily="34" charset="0"/>
                <a:cs typeface="Arial" panose="020B0604020202020204" pitchFamily="34" charset="0"/>
              </a:rPr>
              <a:t>https://</a:t>
            </a:r>
            <a:r>
              <a:rPr lang="en-GB" sz="2200" b="0" err="1">
                <a:solidFill>
                  <a:srgbClr val="002554"/>
                </a:solidFill>
                <a:latin typeface="Arial" panose="020B0604020202020204" pitchFamily="34" charset="0"/>
                <a:cs typeface="Arial" panose="020B0604020202020204" pitchFamily="34" charset="0"/>
              </a:rPr>
              <a:t>www.officeforstudents.org.uk</a:t>
            </a:r>
            <a:r>
              <a:rPr lang="en-GB" sz="2200" b="0">
                <a:solidFill>
                  <a:srgbClr val="002554"/>
                </a:solidFill>
                <a:latin typeface="Arial" panose="020B0604020202020204" pitchFamily="34" charset="0"/>
                <a:cs typeface="Arial" panose="020B0604020202020204" pitchFamily="34" charset="0"/>
              </a:rPr>
              <a:t>/sign-up-for-email-alerts</a:t>
            </a:r>
          </a:p>
        </p:txBody>
      </p:sp>
      <p:sp>
        <p:nvSpPr>
          <p:cNvPr id="10" name="Title">
            <a:extLst>
              <a:ext uri="{FF2B5EF4-FFF2-40B4-BE49-F238E27FC236}">
                <a16:creationId xmlns:a16="http://schemas.microsoft.com/office/drawing/2014/main" id="{03B39F97-4CC2-AC4D-922F-B5A05CE93857}"/>
              </a:ext>
            </a:extLst>
          </p:cNvPr>
          <p:cNvSpPr txBox="1"/>
          <p:nvPr userDrawn="1"/>
        </p:nvSpPr>
        <p:spPr>
          <a:xfrm>
            <a:off x="803275" y="1219144"/>
            <a:ext cx="7695831" cy="641201"/>
          </a:xfrm>
          <a:prstGeom prst="rect">
            <a:avLst/>
          </a:prstGeom>
          <a:noFill/>
        </p:spPr>
        <p:txBody>
          <a:bodyPr wrap="square" lIns="0" tIns="0" rIns="0" bIns="0" rtlCol="0">
            <a:noAutofit/>
          </a:bodyPr>
          <a:lstStyle/>
          <a:p>
            <a:pPr>
              <a:lnSpc>
                <a:spcPts val="5000"/>
              </a:lnSpc>
              <a:spcAft>
                <a:spcPts val="1000"/>
              </a:spcAft>
            </a:pPr>
            <a:r>
              <a:rPr lang="en-GB" sz="4800" b="1" kern="0">
                <a:solidFill>
                  <a:srgbClr val="002554"/>
                </a:solidFill>
                <a:latin typeface="Arial" panose="020B0604020202020204"/>
              </a:rPr>
              <a:t>How to find out more</a:t>
            </a:r>
          </a:p>
        </p:txBody>
      </p:sp>
    </p:spTree>
    <p:extLst>
      <p:ext uri="{BB962C8B-B14F-4D97-AF65-F5344CB8AC3E}">
        <p14:creationId xmlns:p14="http://schemas.microsoft.com/office/powerpoint/2010/main" val="2645599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for Listening (End Slide) V1">
    <p:spTree>
      <p:nvGrpSpPr>
        <p:cNvPr id="1" name=""/>
        <p:cNvGrpSpPr/>
        <p:nvPr/>
      </p:nvGrpSpPr>
      <p:grpSpPr>
        <a:xfrm>
          <a:off x="0" y="0"/>
          <a:ext cx="0" cy="0"/>
          <a:chOff x="0" y="0"/>
          <a:chExt cx="0" cy="0"/>
        </a:xfrm>
      </p:grpSpPr>
      <p:sp>
        <p:nvSpPr>
          <p:cNvPr id="10" name="Graphic">
            <a:extLst>
              <a:ext uri="{FF2B5EF4-FFF2-40B4-BE49-F238E27FC236}">
                <a16:creationId xmlns:a16="http://schemas.microsoft.com/office/drawing/2014/main" id="{A2278548-457C-EE4D-BBF8-24694B09A299}"/>
              </a:ext>
              <a:ext uri="{C183D7F6-B498-43B3-948B-1728B52AA6E4}">
                <adec:decorative xmlns:adec="http://schemas.microsoft.com/office/drawing/2017/decorative" val="1"/>
              </a:ext>
            </a:extLst>
          </p:cNvPr>
          <p:cNvSpPr/>
          <p:nvPr userDrawn="1"/>
        </p:nvSpPr>
        <p:spPr>
          <a:xfrm>
            <a:off x="-34724" y="-81023"/>
            <a:ext cx="12269165" cy="6979534"/>
          </a:xfrm>
          <a:custGeom>
            <a:avLst/>
            <a:gdLst>
              <a:gd name="connsiteX0" fmla="*/ 6447099 w 12269165"/>
              <a:gd name="connsiteY0" fmla="*/ 1562582 h 6979534"/>
              <a:gd name="connsiteX1" fmla="*/ 0 w 12269165"/>
              <a:gd name="connsiteY1" fmla="*/ 0 h 6979534"/>
              <a:gd name="connsiteX2" fmla="*/ 0 w 12269165"/>
              <a:gd name="connsiteY2" fmla="*/ 6979534 h 6979534"/>
              <a:gd name="connsiteX3" fmla="*/ 12269165 w 12269165"/>
              <a:gd name="connsiteY3" fmla="*/ 6979534 h 6979534"/>
              <a:gd name="connsiteX4" fmla="*/ 12269165 w 12269165"/>
              <a:gd name="connsiteY4" fmla="*/ 6342927 h 6979534"/>
              <a:gd name="connsiteX5" fmla="*/ 6447099 w 12269165"/>
              <a:gd name="connsiteY5" fmla="*/ 1562582 h 697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69165" h="6979534">
                <a:moveTo>
                  <a:pt x="6447099" y="1562582"/>
                </a:moveTo>
                <a:lnTo>
                  <a:pt x="0" y="0"/>
                </a:lnTo>
                <a:lnTo>
                  <a:pt x="0" y="6979534"/>
                </a:lnTo>
                <a:lnTo>
                  <a:pt x="12269165" y="6979534"/>
                </a:lnTo>
                <a:lnTo>
                  <a:pt x="12269165" y="6342927"/>
                </a:lnTo>
                <a:lnTo>
                  <a:pt x="6447099" y="1562582"/>
                </a:lnTo>
                <a:close/>
              </a:path>
            </a:pathLst>
          </a:custGeom>
          <a:solidFill>
            <a:srgbClr val="002554"/>
          </a:solidFill>
          <a:ln w="12700" cap="flat" cmpd="sng" algn="ctr">
            <a:solidFill>
              <a:srgbClr val="002554">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11" name="OfS logo" descr="Office for Students logo">
            <a:extLst>
              <a:ext uri="{FF2B5EF4-FFF2-40B4-BE49-F238E27FC236}">
                <a16:creationId xmlns:a16="http://schemas.microsoft.com/office/drawing/2014/main" id="{CDBDBC0B-2C75-574D-98A6-30A9E48F39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8743" y="466523"/>
            <a:ext cx="3079722" cy="1185335"/>
          </a:xfrm>
          <a:prstGeom prst="rect">
            <a:avLst/>
          </a:prstGeom>
        </p:spPr>
      </p:pic>
      <p:sp>
        <p:nvSpPr>
          <p:cNvPr id="9" name="Text Placeholder">
            <a:extLst>
              <a:ext uri="{FF2B5EF4-FFF2-40B4-BE49-F238E27FC236}">
                <a16:creationId xmlns:a16="http://schemas.microsoft.com/office/drawing/2014/main" id="{AC3F88C1-74B3-F84E-A089-A3E63EB19E9C}"/>
              </a:ext>
            </a:extLst>
          </p:cNvPr>
          <p:cNvSpPr txBox="1">
            <a:spLocks/>
          </p:cNvSpPr>
          <p:nvPr userDrawn="1"/>
        </p:nvSpPr>
        <p:spPr>
          <a:xfrm>
            <a:off x="803275" y="5765532"/>
            <a:ext cx="10333154" cy="85718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000"/>
              </a:lnSpc>
              <a:spcBef>
                <a:spcPts val="0"/>
              </a:spcBef>
              <a:spcAft>
                <a:spcPts val="600"/>
              </a:spcAft>
              <a:buClrTx/>
              <a:buSzTx/>
              <a:buFont typeface="Arial" panose="020B0604020202020204" pitchFamily="34" charset="0"/>
              <a:buNone/>
              <a:tabLst/>
              <a:defRPr/>
            </a:pPr>
            <a:r>
              <a:rPr kumimoji="0" lang="en-GB" sz="1600" b="1" i="0" u="none" strike="noStrike" kern="1200" cap="none" spc="0" normalizeH="0" baseline="0" noProof="0">
                <a:ln>
                  <a:noFill/>
                </a:ln>
                <a:effectLst/>
                <a:uLnTx/>
                <a:uFillTx/>
                <a:latin typeface="Arial" panose="020B0604020202020204"/>
                <a:ea typeface="+mn-ea"/>
                <a:cs typeface="+mn-cs"/>
              </a:rPr>
              <a:t>Copyright ©</a:t>
            </a:r>
          </a:p>
          <a:p>
            <a:pPr marL="0" marR="0" lvl="0" indent="0" algn="l" defTabSz="914400" rtl="0" eaLnBrk="1" fontAlgn="auto" latinLnBrk="0" hangingPunct="1">
              <a:lnSpc>
                <a:spcPts val="2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effectLst/>
                <a:uLnTx/>
                <a:uFillTx/>
                <a:latin typeface="Arial" panose="020B0604020202020204"/>
                <a:ea typeface="+mn-ea"/>
                <a:cs typeface="+mn-cs"/>
              </a:rPr>
              <a:t>The copyright in this presentation is held either by the Office for Students (</a:t>
            </a:r>
            <a:r>
              <a:rPr kumimoji="0" lang="en-GB" sz="1600" b="0" i="0" u="none" strike="noStrike" kern="1200" cap="none" spc="0" normalizeH="0" baseline="0" noProof="0" err="1">
                <a:ln>
                  <a:noFill/>
                </a:ln>
                <a:effectLst/>
                <a:uLnTx/>
                <a:uFillTx/>
                <a:latin typeface="Arial" panose="020B0604020202020204"/>
                <a:ea typeface="+mn-ea"/>
                <a:cs typeface="+mn-cs"/>
              </a:rPr>
              <a:t>OfS</a:t>
            </a:r>
            <a:r>
              <a:rPr kumimoji="0" lang="en-GB" sz="1600" b="0" i="0" u="none" strike="noStrike" kern="1200" cap="none" spc="0" normalizeH="0" baseline="0" noProof="0">
                <a:ln>
                  <a:noFill/>
                </a:ln>
                <a:effectLst/>
                <a:uLnTx/>
                <a:uFillTx/>
                <a:latin typeface="Arial" panose="020B0604020202020204"/>
                <a:ea typeface="+mn-ea"/>
                <a:cs typeface="+mn-cs"/>
              </a:rPr>
              <a:t>) or by the originating authors.</a:t>
            </a:r>
          </a:p>
          <a:p>
            <a:pPr marL="0" marR="0" lvl="0" indent="0" algn="l" defTabSz="914400" rtl="0" eaLnBrk="1" fontAlgn="auto" latinLnBrk="0" hangingPunct="1">
              <a:lnSpc>
                <a:spcPts val="2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effectLst/>
                <a:uLnTx/>
                <a:uFillTx/>
                <a:latin typeface="Arial" panose="020B0604020202020204"/>
                <a:ea typeface="+mn-ea"/>
                <a:cs typeface="+mn-cs"/>
              </a:rPr>
              <a:t>Please contact info@officeforstudents.org.uk for further information and re-use requests.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effectLst/>
              <a:uLnTx/>
              <a:uFillTx/>
              <a:latin typeface="Arial" panose="020B0604020202020204"/>
              <a:ea typeface="+mn-ea"/>
              <a:cs typeface="+mn-cs"/>
            </a:endParaRPr>
          </a:p>
        </p:txBody>
      </p:sp>
      <p:sp>
        <p:nvSpPr>
          <p:cNvPr id="8" name="Title">
            <a:extLst>
              <a:ext uri="{FF2B5EF4-FFF2-40B4-BE49-F238E27FC236}">
                <a16:creationId xmlns:a16="http://schemas.microsoft.com/office/drawing/2014/main" id="{1DC50EBC-045F-5748-B0C6-C12AFF27E686}"/>
              </a:ext>
            </a:extLst>
          </p:cNvPr>
          <p:cNvSpPr txBox="1"/>
          <p:nvPr userDrawn="1"/>
        </p:nvSpPr>
        <p:spPr>
          <a:xfrm>
            <a:off x="792000" y="2599200"/>
            <a:ext cx="7695831" cy="641201"/>
          </a:xfrm>
          <a:prstGeom prst="rect">
            <a:avLst/>
          </a:prstGeom>
          <a:noFill/>
        </p:spPr>
        <p:txBody>
          <a:bodyPr wrap="square" lIns="0" tIns="0" rIns="0" bIns="0" rtlCol="0">
            <a:spAutoFit/>
          </a:bodyPr>
          <a:lstStyle/>
          <a:p>
            <a:pPr>
              <a:lnSpc>
                <a:spcPts val="5000"/>
              </a:lnSpc>
              <a:spcAft>
                <a:spcPts val="1200"/>
              </a:spcAft>
            </a:pPr>
            <a:r>
              <a:rPr lang="en-GB" sz="4800" b="1" kern="0">
                <a:solidFill>
                  <a:prstClr val="white"/>
                </a:solidFill>
                <a:latin typeface="Arial" panose="020B0604020202020204"/>
              </a:rPr>
              <a:t>Thank you for listening</a:t>
            </a:r>
          </a:p>
        </p:txBody>
      </p:sp>
    </p:spTree>
    <p:extLst>
      <p:ext uri="{BB962C8B-B14F-4D97-AF65-F5344CB8AC3E}">
        <p14:creationId xmlns:p14="http://schemas.microsoft.com/office/powerpoint/2010/main" val="33910747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for Listening (End Slide) V2">
    <p:spTree>
      <p:nvGrpSpPr>
        <p:cNvPr id="1" name=""/>
        <p:cNvGrpSpPr/>
        <p:nvPr/>
      </p:nvGrpSpPr>
      <p:grpSpPr>
        <a:xfrm>
          <a:off x="0" y="0"/>
          <a:ext cx="0" cy="0"/>
          <a:chOff x="0" y="0"/>
          <a:chExt cx="0" cy="0"/>
        </a:xfrm>
      </p:grpSpPr>
      <p:sp>
        <p:nvSpPr>
          <p:cNvPr id="21" name="Slide instructions">
            <a:extLst>
              <a:ext uri="{FF2B5EF4-FFF2-40B4-BE49-F238E27FC236}">
                <a16:creationId xmlns:a16="http://schemas.microsoft.com/office/drawing/2014/main" id="{8F903CC9-ED26-AB4E-ABA4-336EF3D0056A}"/>
              </a:ext>
              <a:ext uri="{C183D7F6-B498-43B3-948B-1728B52AA6E4}">
                <adec:decorative xmlns:adec="http://schemas.microsoft.com/office/drawing/2017/decorative" val="0"/>
              </a:ext>
            </a:extLst>
          </p:cNvPr>
          <p:cNvSpPr txBox="1">
            <a:spLocks/>
          </p:cNvSpPr>
          <p:nvPr userDrawn="1"/>
        </p:nvSpPr>
        <p:spPr>
          <a:xfrm>
            <a:off x="831286" y="7198290"/>
            <a:ext cx="11036864" cy="1578803"/>
          </a:xfrm>
          <a:prstGeom prst="rect">
            <a:avLst/>
          </a:prstGeom>
          <a:solidFill>
            <a:srgbClr val="C00000"/>
          </a:solidFill>
        </p:spPr>
        <p:txBody>
          <a:bodyPr wrap="square" lIns="108000" tIns="108000" rIns="108000" bIns="108000">
            <a:spAutoFit/>
          </a:bodyPr>
          <a:lstStyle>
            <a:lvl1pPr marL="0" marR="0" indent="0" algn="l" defTabSz="914400" rtl="0" eaLnBrk="1" fontAlgn="auto" latinLnBrk="0" hangingPunct="1">
              <a:lnSpc>
                <a:spcPts val="2400"/>
              </a:lnSpc>
              <a:spcBef>
                <a:spcPts val="0"/>
              </a:spcBef>
              <a:spcAft>
                <a:spcPts val="600"/>
              </a:spcAft>
              <a:buClrTx/>
              <a:buSzTx/>
              <a:buFont typeface="Arial" panose="020B0604020202020204" pitchFamily="34" charset="0"/>
              <a:buNone/>
              <a:tabLst/>
              <a:defRPr kumimoji="0" lang="en-GB" sz="1800" b="0" i="0" u="none" strike="noStrike" kern="1200" cap="none" spc="0" normalizeH="0" baseline="0" noProof="0">
                <a:ln>
                  <a:noFill/>
                </a:ln>
                <a:solidFill>
                  <a:srgbClr val="FF0000"/>
                </a:solidFill>
                <a:effectLst/>
                <a:uLnTx/>
                <a:uFillTx/>
                <a:latin typeface="Arial" panose="020B0604020202020204"/>
                <a:ea typeface="+mn-ea"/>
                <a:cs typeface="Arial" panose="020B0604020202020204" pitchFamily="34" charset="0"/>
                <a:sym typeface="Wingdings" panose="05000000000000000000" pitchFamily="2" charset="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solidFill>
                  <a:schemeClr val="bg1"/>
                </a:solidFill>
                <a:cs typeface="+mn-cs"/>
              </a:rPr>
              <a:t>Add credits where we have used permitted images from a third party, in this format:</a:t>
            </a:r>
          </a:p>
          <a:p>
            <a:pPr>
              <a:defRPr/>
            </a:pPr>
            <a:r>
              <a:rPr lang="en-GB">
                <a:solidFill>
                  <a:schemeClr val="bg1"/>
                </a:solidFill>
                <a:cs typeface="+mn-cs"/>
              </a:rPr>
              <a:t>© Image on slide 5 used with permission of Kevin Dooley</a:t>
            </a:r>
          </a:p>
          <a:p>
            <a:pPr>
              <a:defRPr/>
            </a:pPr>
            <a:r>
              <a:rPr lang="en-GB">
                <a:solidFill>
                  <a:schemeClr val="bg1"/>
                </a:solidFill>
                <a:cs typeface="+mn-cs"/>
              </a:rPr>
              <a:t>© Image on slide 6 by James Smithson, used under a CC BY-NC licence (</a:t>
            </a:r>
            <a:r>
              <a:rPr lang="en-GB" u="sng">
                <a:solidFill>
                  <a:schemeClr val="bg1"/>
                </a:solidFill>
                <a:cs typeface="+mn-cs"/>
              </a:rPr>
              <a:t>http://</a:t>
            </a:r>
            <a:r>
              <a:rPr lang="en-GB" u="sng" err="1">
                <a:solidFill>
                  <a:schemeClr val="bg1"/>
                </a:solidFill>
                <a:cs typeface="+mn-cs"/>
              </a:rPr>
              <a:t>example.com</a:t>
            </a:r>
            <a:r>
              <a:rPr lang="en-GB" u="sng">
                <a:solidFill>
                  <a:schemeClr val="bg1"/>
                </a:solidFill>
                <a:cs typeface="+mn-cs"/>
              </a:rPr>
              <a:t>/images/img1.jpg</a:t>
            </a:r>
            <a:r>
              <a:rPr lang="en-GB">
                <a:solidFill>
                  <a:schemeClr val="bg1"/>
                </a:solidFill>
                <a:cs typeface="+mn-cs"/>
              </a:rPr>
              <a:t>)  Add link here to web page from which you sourced the image</a:t>
            </a:r>
            <a:endParaRPr lang="en-GB">
              <a:solidFill>
                <a:schemeClr val="bg1"/>
              </a:solidFill>
            </a:endParaRPr>
          </a:p>
        </p:txBody>
      </p:sp>
      <p:pic>
        <p:nvPicPr>
          <p:cNvPr id="10" name="Graphic">
            <a:extLst>
              <a:ext uri="{FF2B5EF4-FFF2-40B4-BE49-F238E27FC236}">
                <a16:creationId xmlns:a16="http://schemas.microsoft.com/office/drawing/2014/main" id="{6FA4C671-2DEF-2F45-9595-B51274B9F146}"/>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3207" t="12895" r="10076"/>
          <a:stretch/>
        </p:blipFill>
        <p:spPr>
          <a:xfrm>
            <a:off x="7903233" y="-69452"/>
            <a:ext cx="4356231" cy="6412379"/>
          </a:xfrm>
          <a:prstGeom prst="rect">
            <a:avLst/>
          </a:prstGeom>
        </p:spPr>
      </p:pic>
      <p:sp>
        <p:nvSpPr>
          <p:cNvPr id="12" name="Title">
            <a:extLst>
              <a:ext uri="{FF2B5EF4-FFF2-40B4-BE49-F238E27FC236}">
                <a16:creationId xmlns:a16="http://schemas.microsoft.com/office/drawing/2014/main" id="{C67FB1BE-DF99-D440-A68B-51111263654A}"/>
              </a:ext>
            </a:extLst>
          </p:cNvPr>
          <p:cNvSpPr txBox="1"/>
          <p:nvPr userDrawn="1"/>
        </p:nvSpPr>
        <p:spPr>
          <a:xfrm>
            <a:off x="803275" y="1219144"/>
            <a:ext cx="7695831" cy="641201"/>
          </a:xfrm>
          <a:prstGeom prst="rect">
            <a:avLst/>
          </a:prstGeom>
          <a:noFill/>
        </p:spPr>
        <p:txBody>
          <a:bodyPr wrap="square" lIns="0" tIns="0" rIns="0" bIns="0" rtlCol="0">
            <a:noAutofit/>
          </a:bodyPr>
          <a:lstStyle/>
          <a:p>
            <a:pPr>
              <a:lnSpc>
                <a:spcPts val="5000"/>
              </a:lnSpc>
              <a:spcAft>
                <a:spcPts val="1000"/>
              </a:spcAft>
            </a:pPr>
            <a:r>
              <a:rPr lang="en-GB" sz="4800" b="1" kern="0">
                <a:solidFill>
                  <a:srgbClr val="002554"/>
                </a:solidFill>
                <a:latin typeface="Arial" panose="020B0604020202020204"/>
              </a:rPr>
              <a:t>Thank you for listening</a:t>
            </a:r>
          </a:p>
        </p:txBody>
      </p:sp>
      <p:sp>
        <p:nvSpPr>
          <p:cNvPr id="14" name="Text Placeholder 2">
            <a:extLst>
              <a:ext uri="{FF2B5EF4-FFF2-40B4-BE49-F238E27FC236}">
                <a16:creationId xmlns:a16="http://schemas.microsoft.com/office/drawing/2014/main" id="{E214AF0F-2546-714A-9E85-6778BED2924E}"/>
              </a:ext>
            </a:extLst>
          </p:cNvPr>
          <p:cNvSpPr txBox="1">
            <a:spLocks/>
          </p:cNvSpPr>
          <p:nvPr userDrawn="1"/>
        </p:nvSpPr>
        <p:spPr>
          <a:xfrm>
            <a:off x="803274" y="5765532"/>
            <a:ext cx="10352405" cy="85718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000"/>
              </a:lnSpc>
              <a:spcBef>
                <a:spcPts val="0"/>
              </a:spcBef>
              <a:spcAft>
                <a:spcPts val="600"/>
              </a:spcAft>
              <a:buClrTx/>
              <a:buSzTx/>
              <a:buFont typeface="Arial" panose="020B0604020202020204" pitchFamily="34" charset="0"/>
              <a:buNone/>
              <a:tabLst/>
              <a:defRPr/>
            </a:pPr>
            <a:r>
              <a:rPr kumimoji="0" lang="en-GB" sz="1600" b="1" i="0" u="none" strike="noStrike" kern="1200" cap="none" spc="0" normalizeH="0" baseline="0" noProof="0">
                <a:ln>
                  <a:noFill/>
                </a:ln>
                <a:solidFill>
                  <a:srgbClr val="002554"/>
                </a:solidFill>
                <a:effectLst/>
                <a:uLnTx/>
                <a:uFillTx/>
                <a:latin typeface="Arial" panose="020B0604020202020204"/>
                <a:ea typeface="+mn-ea"/>
                <a:cs typeface="+mn-cs"/>
              </a:rPr>
              <a:t>Copyright ©</a:t>
            </a:r>
          </a:p>
          <a:p>
            <a:pPr marL="0" marR="0" lvl="0" indent="0" algn="l" defTabSz="914400" rtl="0" eaLnBrk="1" fontAlgn="auto" latinLnBrk="0" hangingPunct="1">
              <a:lnSpc>
                <a:spcPts val="2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2554"/>
                </a:solidFill>
                <a:effectLst/>
                <a:uLnTx/>
                <a:uFillTx/>
                <a:latin typeface="Arial" panose="020B0604020202020204"/>
                <a:ea typeface="+mn-ea"/>
                <a:cs typeface="+mn-cs"/>
              </a:rPr>
              <a:t>The copyright in this presentation is held either by the Office for Students (</a:t>
            </a:r>
            <a:r>
              <a:rPr kumimoji="0" lang="en-GB" sz="1600" b="0" i="0" u="none" strike="noStrike" kern="1200" cap="none" spc="0" normalizeH="0" baseline="0" noProof="0" err="1">
                <a:ln>
                  <a:noFill/>
                </a:ln>
                <a:solidFill>
                  <a:srgbClr val="002554"/>
                </a:solidFill>
                <a:effectLst/>
                <a:uLnTx/>
                <a:uFillTx/>
                <a:latin typeface="Arial" panose="020B0604020202020204"/>
                <a:ea typeface="+mn-ea"/>
                <a:cs typeface="+mn-cs"/>
              </a:rPr>
              <a:t>OfS</a:t>
            </a:r>
            <a:r>
              <a:rPr kumimoji="0" lang="en-GB" sz="1600" b="0" i="0" u="none" strike="noStrike" kern="1200" cap="none" spc="0" normalizeH="0" baseline="0" noProof="0">
                <a:ln>
                  <a:noFill/>
                </a:ln>
                <a:solidFill>
                  <a:srgbClr val="002554"/>
                </a:solidFill>
                <a:effectLst/>
                <a:uLnTx/>
                <a:uFillTx/>
                <a:latin typeface="Arial" panose="020B0604020202020204"/>
                <a:ea typeface="+mn-ea"/>
                <a:cs typeface="+mn-cs"/>
              </a:rPr>
              <a:t>) or by the originating authors.</a:t>
            </a:r>
          </a:p>
          <a:p>
            <a:pPr marL="0" marR="0" lvl="0" indent="0" algn="l" defTabSz="914400" rtl="0" eaLnBrk="1" fontAlgn="auto" latinLnBrk="0" hangingPunct="1">
              <a:lnSpc>
                <a:spcPts val="2000"/>
              </a:lnSpc>
              <a:spcBef>
                <a:spcPts val="0"/>
              </a:spcBef>
              <a:spcAft>
                <a:spcPts val="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002554"/>
                </a:solidFill>
                <a:effectLst/>
                <a:uLnTx/>
                <a:uFillTx/>
                <a:latin typeface="Arial" panose="020B0604020202020204"/>
                <a:ea typeface="+mn-ea"/>
                <a:cs typeface="+mn-cs"/>
              </a:rPr>
              <a:t>Please contact info@officeforstudents.org.uk for further information and re-use requests.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600" b="1" i="0" u="none" strike="noStrike" kern="1200" cap="none" spc="0" normalizeH="0" baseline="0" noProof="0">
              <a:ln>
                <a:noFill/>
              </a:ln>
              <a:solidFill>
                <a:srgbClr val="002554"/>
              </a:solidFill>
              <a:effectLst/>
              <a:uLnTx/>
              <a:uFillTx/>
              <a:latin typeface="Arial" panose="020B0604020202020204"/>
              <a:ea typeface="+mn-ea"/>
              <a:cs typeface="+mn-cs"/>
            </a:endParaRPr>
          </a:p>
        </p:txBody>
      </p:sp>
      <p:sp>
        <p:nvSpPr>
          <p:cNvPr id="20" name="Text Placeholder 1">
            <a:extLst>
              <a:ext uri="{FF2B5EF4-FFF2-40B4-BE49-F238E27FC236}">
                <a16:creationId xmlns:a16="http://schemas.microsoft.com/office/drawing/2014/main" id="{56270CC8-5451-3D47-AE27-68236F575310}"/>
              </a:ext>
            </a:extLst>
          </p:cNvPr>
          <p:cNvSpPr>
            <a:spLocks noGrp="1"/>
          </p:cNvSpPr>
          <p:nvPr>
            <p:ph type="body" sz="quarter" idx="12" hasCustomPrompt="1"/>
          </p:nvPr>
        </p:nvSpPr>
        <p:spPr>
          <a:xfrm>
            <a:off x="803275" y="2102400"/>
            <a:ext cx="7436053" cy="1468437"/>
          </a:xfrm>
          <a:prstGeom prst="rect">
            <a:avLst/>
          </a:prstGeom>
        </p:spPr>
        <p:txBody>
          <a:bodyPr/>
          <a:lstStyle>
            <a:lvl1pPr marL="0" indent="0">
              <a:lnSpc>
                <a:spcPts val="2160"/>
              </a:lnSpc>
              <a:buFontTx/>
              <a:buNone/>
              <a:defRPr sz="1800">
                <a:solidFill>
                  <a:srgbClr val="002554"/>
                </a:solidFill>
                <a:latin typeface="Arial" panose="020B0604020202020204" pitchFamily="34" charset="0"/>
                <a:cs typeface="Arial" panose="020B0604020202020204" pitchFamily="34" charset="0"/>
              </a:defRPr>
            </a:lvl1pPr>
            <a:lvl2pPr marL="457200" indent="0">
              <a:buFontTx/>
              <a:buNone/>
              <a:defRPr sz="1800">
                <a:solidFill>
                  <a:srgbClr val="002554"/>
                </a:solidFill>
                <a:latin typeface="Arial" panose="020B0604020202020204" pitchFamily="34" charset="0"/>
                <a:cs typeface="Arial" panose="020B0604020202020204" pitchFamily="34" charset="0"/>
              </a:defRPr>
            </a:lvl2pPr>
            <a:lvl3pPr marL="914400" indent="0">
              <a:buFontTx/>
              <a:buNone/>
              <a:defRPr sz="1800">
                <a:solidFill>
                  <a:srgbClr val="002554"/>
                </a:solidFill>
                <a:latin typeface="Arial" panose="020B0604020202020204" pitchFamily="34" charset="0"/>
                <a:cs typeface="Arial" panose="020B0604020202020204" pitchFamily="34" charset="0"/>
              </a:defRPr>
            </a:lvl3pPr>
            <a:lvl4pPr marL="1371600" indent="0">
              <a:buFontTx/>
              <a:buNone/>
              <a:defRPr sz="1800">
                <a:solidFill>
                  <a:srgbClr val="002554"/>
                </a:solidFill>
                <a:latin typeface="Arial" panose="020B0604020202020204" pitchFamily="34" charset="0"/>
                <a:cs typeface="Arial" panose="020B0604020202020204" pitchFamily="34" charset="0"/>
              </a:defRPr>
            </a:lvl4pPr>
            <a:lvl5pPr marL="1828800" indent="0">
              <a:buFontTx/>
              <a:buNone/>
              <a:defRPr sz="1800">
                <a:solidFill>
                  <a:srgbClr val="002554"/>
                </a:solidFill>
                <a:latin typeface="Arial" panose="020B0604020202020204" pitchFamily="34" charset="0"/>
                <a:cs typeface="Arial" panose="020B0604020202020204" pitchFamily="34" charset="0"/>
              </a:defRPr>
            </a:lvl5pPr>
          </a:lstStyle>
          <a:p>
            <a:pPr lvl="0"/>
            <a:r>
              <a:rPr lang="en-US"/>
              <a:t>© Image on slide 5 used with permission of Kevin Dooley</a:t>
            </a:r>
          </a:p>
          <a:p>
            <a:pPr lvl="0"/>
            <a:r>
              <a:rPr lang="en-US"/>
              <a:t>© Image on slide 6 by James Smithson, used under a CC BY-NC </a:t>
            </a:r>
            <a:r>
              <a:rPr lang="en-US" err="1"/>
              <a:t>licence</a:t>
            </a:r>
            <a:r>
              <a:rPr lang="en-US"/>
              <a:t> (http://</a:t>
            </a:r>
            <a:r>
              <a:rPr lang="en-US" err="1"/>
              <a:t>example.com</a:t>
            </a:r>
            <a:r>
              <a:rPr lang="en-US"/>
              <a:t>/images/img1.jpg)</a:t>
            </a:r>
          </a:p>
          <a:p>
            <a:pPr lvl="0"/>
            <a:endParaRPr lang="en-US"/>
          </a:p>
          <a:p>
            <a:pPr lvl="0"/>
            <a:endParaRPr lang="en-US"/>
          </a:p>
          <a:p>
            <a:pPr lvl="0"/>
            <a:endParaRPr lang="en-US"/>
          </a:p>
        </p:txBody>
      </p:sp>
    </p:spTree>
    <p:extLst>
      <p:ext uri="{BB962C8B-B14F-4D97-AF65-F5344CB8AC3E}">
        <p14:creationId xmlns:p14="http://schemas.microsoft.com/office/powerpoint/2010/main" val="2239458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Title and Text">
    <p:spTree>
      <p:nvGrpSpPr>
        <p:cNvPr id="1" name=""/>
        <p:cNvGrpSpPr/>
        <p:nvPr/>
      </p:nvGrpSpPr>
      <p:grpSpPr>
        <a:xfrm>
          <a:off x="0" y="0"/>
          <a:ext cx="0" cy="0"/>
          <a:chOff x="0" y="0"/>
          <a:chExt cx="0" cy="0"/>
        </a:xfrm>
      </p:grpSpPr>
      <p:pic>
        <p:nvPicPr>
          <p:cNvPr id="4"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9" name="Text Placeholder">
            <a:extLst>
              <a:ext uri="{FF2B5EF4-FFF2-40B4-BE49-F238E27FC236}">
                <a16:creationId xmlns:a16="http://schemas.microsoft.com/office/drawing/2014/main" id="{F0C3E8B2-0774-CB40-83E6-424904F4EEAF}"/>
              </a:ext>
            </a:extLst>
          </p:cNvPr>
          <p:cNvSpPr>
            <a:spLocks noGrp="1"/>
          </p:cNvSpPr>
          <p:nvPr>
            <p:ph type="body" sz="quarter" idx="13"/>
          </p:nvPr>
        </p:nvSpPr>
        <p:spPr>
          <a:xfrm>
            <a:off x="838200" y="1982804"/>
            <a:ext cx="10515600" cy="4042611"/>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a:extLst>
              <a:ext uri="{FF2B5EF4-FFF2-40B4-BE49-F238E27FC236}">
                <a16:creationId xmlns:a16="http://schemas.microsoft.com/office/drawing/2014/main" id="{E4947523-FA4E-3345-AA77-2D5DFA728E9A}"/>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488353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Title, Intro and Text">
    <p:spTree>
      <p:nvGrpSpPr>
        <p:cNvPr id="1" name=""/>
        <p:cNvGrpSpPr/>
        <p:nvPr/>
      </p:nvGrpSpPr>
      <p:grpSpPr>
        <a:xfrm>
          <a:off x="0" y="0"/>
          <a:ext cx="0" cy="0"/>
          <a:chOff x="0" y="0"/>
          <a:chExt cx="0" cy="0"/>
        </a:xfrm>
      </p:grpSpPr>
      <p:pic>
        <p:nvPicPr>
          <p:cNvPr id="6"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sp>
        <p:nvSpPr>
          <p:cNvPr id="9" name="Text Placeholder 2">
            <a:extLst>
              <a:ext uri="{FF2B5EF4-FFF2-40B4-BE49-F238E27FC236}">
                <a16:creationId xmlns:a16="http://schemas.microsoft.com/office/drawing/2014/main" id="{F0C3E8B2-0774-CB40-83E6-424904F4EEAF}"/>
              </a:ext>
            </a:extLst>
          </p:cNvPr>
          <p:cNvSpPr>
            <a:spLocks noGrp="1"/>
          </p:cNvSpPr>
          <p:nvPr>
            <p:ph type="body" sz="quarter" idx="13"/>
          </p:nvPr>
        </p:nvSpPr>
        <p:spPr>
          <a:xfrm>
            <a:off x="838200" y="3457184"/>
            <a:ext cx="10515600" cy="2587481"/>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1">
            <a:extLst>
              <a:ext uri="{FF2B5EF4-FFF2-40B4-BE49-F238E27FC236}">
                <a16:creationId xmlns:a16="http://schemas.microsoft.com/office/drawing/2014/main" id="{900E0900-274C-AC4B-BA88-0F382093C1D4}"/>
              </a:ext>
            </a:extLst>
          </p:cNvPr>
          <p:cNvSpPr>
            <a:spLocks noGrp="1"/>
          </p:cNvSpPr>
          <p:nvPr>
            <p:ph type="body" sz="quarter" idx="14" hasCustomPrompt="1"/>
          </p:nvPr>
        </p:nvSpPr>
        <p:spPr>
          <a:xfrm>
            <a:off x="838200" y="1982804"/>
            <a:ext cx="10515600" cy="1148703"/>
          </a:xfrm>
          <a:prstGeom prst="rect">
            <a:avLst/>
          </a:prstGeom>
        </p:spPr>
        <p:txBody>
          <a:bodyPr lIns="0" tIns="0" rIns="0" bIns="0"/>
          <a:lstStyle>
            <a:lvl1pPr marL="0" indent="0">
              <a:lnSpc>
                <a:spcPts val="3360"/>
              </a:lnSpc>
              <a:buNone/>
              <a:defRPr sz="2800">
                <a:solidFill>
                  <a:srgbClr val="002554"/>
                </a:solidFill>
                <a:latin typeface="Arial" panose="020B0604020202020204" pitchFamily="34" charset="0"/>
                <a:cs typeface="Arial" panose="020B0604020202020204" pitchFamily="34" charset="0"/>
              </a:defRPr>
            </a:lvl1pPr>
            <a:lvl2pPr>
              <a:defRPr sz="2000">
                <a:solidFill>
                  <a:srgbClr val="002554"/>
                </a:solidFill>
                <a:latin typeface="Arial" panose="020B0604020202020204" pitchFamily="34" charset="0"/>
                <a:cs typeface="Arial" panose="020B0604020202020204" pitchFamily="34" charset="0"/>
              </a:defRPr>
            </a:lvl2pPr>
            <a:lvl3pPr>
              <a:defRPr sz="2000">
                <a:solidFill>
                  <a:srgbClr val="002554"/>
                </a:solidFill>
                <a:latin typeface="Arial" panose="020B0604020202020204" pitchFamily="34" charset="0"/>
                <a:cs typeface="Arial" panose="020B0604020202020204" pitchFamily="34" charset="0"/>
              </a:defRPr>
            </a:lvl3pPr>
            <a:lvl4pPr>
              <a:defRPr sz="2000">
                <a:solidFill>
                  <a:srgbClr val="002554"/>
                </a:solidFill>
                <a:latin typeface="Arial" panose="020B0604020202020204" pitchFamily="34" charset="0"/>
                <a:cs typeface="Arial" panose="020B0604020202020204" pitchFamily="34" charset="0"/>
              </a:defRPr>
            </a:lvl4pPr>
            <a:lvl5pPr>
              <a:defRPr sz="2000">
                <a:solidFill>
                  <a:srgbClr val="002554"/>
                </a:solidFill>
                <a:latin typeface="Arial" panose="020B0604020202020204" pitchFamily="34" charset="0"/>
                <a:cs typeface="Arial" panose="020B0604020202020204" pitchFamily="34" charset="0"/>
              </a:defRPr>
            </a:lvl5pPr>
          </a:lstStyle>
          <a:p>
            <a:pPr lvl="0"/>
            <a:r>
              <a:rPr lang="en-US"/>
              <a:t>Click to add Introduction</a:t>
            </a:r>
          </a:p>
        </p:txBody>
      </p:sp>
      <p:sp>
        <p:nvSpPr>
          <p:cNvPr id="10" name="Title">
            <a:extLst>
              <a:ext uri="{FF2B5EF4-FFF2-40B4-BE49-F238E27FC236}">
                <a16:creationId xmlns:a16="http://schemas.microsoft.com/office/drawing/2014/main" id="{E4947523-FA4E-3345-AA77-2D5DFA728E9A}"/>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765471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Title and Two Column Text">
    <p:spTree>
      <p:nvGrpSpPr>
        <p:cNvPr id="1" name=""/>
        <p:cNvGrpSpPr/>
        <p:nvPr/>
      </p:nvGrpSpPr>
      <p:grpSpPr>
        <a:xfrm>
          <a:off x="0" y="0"/>
          <a:ext cx="0" cy="0"/>
          <a:chOff x="0" y="0"/>
          <a:chExt cx="0" cy="0"/>
        </a:xfrm>
      </p:grpSpPr>
      <p:pic>
        <p:nvPicPr>
          <p:cNvPr id="6" name="OfS Logo">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58914" y="6114912"/>
            <a:ext cx="1400269" cy="539016"/>
          </a:xfrm>
          <a:prstGeom prst="rect">
            <a:avLst/>
          </a:prstGeom>
        </p:spPr>
      </p:pic>
      <p:cxnSp>
        <p:nvCxnSpPr>
          <p:cNvPr id="11" name="Rule">
            <a:extLst>
              <a:ext uri="{FF2B5EF4-FFF2-40B4-BE49-F238E27FC236}">
                <a16:creationId xmlns:a16="http://schemas.microsoft.com/office/drawing/2014/main" id="{BFF3C3E0-2AF8-F347-9E2D-7F70C4E4277C}"/>
              </a:ext>
              <a:ext uri="{C183D7F6-B498-43B3-948B-1728B52AA6E4}">
                <adec:decorative xmlns:adec="http://schemas.microsoft.com/office/drawing/2017/decorative" val="1"/>
              </a:ext>
            </a:extLst>
          </p:cNvPr>
          <p:cNvCxnSpPr>
            <a:cxnSpLocks/>
          </p:cNvCxnSpPr>
          <p:nvPr userDrawn="1"/>
        </p:nvCxnSpPr>
        <p:spPr>
          <a:xfrm>
            <a:off x="6096000" y="1979113"/>
            <a:ext cx="0" cy="4055927"/>
          </a:xfrm>
          <a:prstGeom prst="line">
            <a:avLst/>
          </a:prstGeom>
          <a:ln w="6350">
            <a:solidFill>
              <a:srgbClr val="002554"/>
            </a:solidFill>
          </a:ln>
        </p:spPr>
        <p:style>
          <a:lnRef idx="1">
            <a:schemeClr val="accent1"/>
          </a:lnRef>
          <a:fillRef idx="0">
            <a:schemeClr val="accent1"/>
          </a:fillRef>
          <a:effectRef idx="0">
            <a:schemeClr val="accent1"/>
          </a:effectRef>
          <a:fontRef idx="minor">
            <a:schemeClr val="tx1"/>
          </a:fontRef>
        </p:style>
      </p:cxnSp>
      <p:sp>
        <p:nvSpPr>
          <p:cNvPr id="13" name="Text Placeholder 2">
            <a:extLst>
              <a:ext uri="{FF2B5EF4-FFF2-40B4-BE49-F238E27FC236}">
                <a16:creationId xmlns:a16="http://schemas.microsoft.com/office/drawing/2014/main" id="{3FD2C6C8-83E3-3640-89EA-04BBAF69086A}"/>
              </a:ext>
            </a:extLst>
          </p:cNvPr>
          <p:cNvSpPr>
            <a:spLocks noGrp="1"/>
          </p:cNvSpPr>
          <p:nvPr>
            <p:ph type="body" sz="quarter" idx="14"/>
          </p:nvPr>
        </p:nvSpPr>
        <p:spPr>
          <a:xfrm>
            <a:off x="6383337" y="1979111"/>
            <a:ext cx="4970463" cy="4055929"/>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1">
            <a:extLst>
              <a:ext uri="{FF2B5EF4-FFF2-40B4-BE49-F238E27FC236}">
                <a16:creationId xmlns:a16="http://schemas.microsoft.com/office/drawing/2014/main" id="{CB795C13-C050-5148-B7C7-894BCC5CE9B4}"/>
              </a:ext>
            </a:extLst>
          </p:cNvPr>
          <p:cNvSpPr>
            <a:spLocks noGrp="1"/>
          </p:cNvSpPr>
          <p:nvPr>
            <p:ph type="body" sz="quarter" idx="13"/>
          </p:nvPr>
        </p:nvSpPr>
        <p:spPr>
          <a:xfrm>
            <a:off x="838200" y="1979111"/>
            <a:ext cx="4970463" cy="4055929"/>
          </a:xfrm>
          <a:prstGeom prst="rect">
            <a:avLst/>
          </a:prstGeom>
        </p:spPr>
        <p:txBody>
          <a:bodyPr lIns="0" tIns="0" rIns="0" bIns="0"/>
          <a:lstStyle>
            <a:lvl1pPr>
              <a:lnSpc>
                <a:spcPts val="2640"/>
              </a:lnSpc>
              <a:defRPr sz="2200">
                <a:solidFill>
                  <a:srgbClr val="002554"/>
                </a:solidFill>
                <a:latin typeface="Arial" panose="020B0604020202020204" pitchFamily="34" charset="0"/>
                <a:cs typeface="Arial" panose="020B0604020202020204" pitchFamily="34" charset="0"/>
              </a:defRPr>
            </a:lvl1pPr>
            <a:lvl2pPr>
              <a:lnSpc>
                <a:spcPts val="2640"/>
              </a:lnSpc>
              <a:defRPr sz="2000">
                <a:solidFill>
                  <a:srgbClr val="002554"/>
                </a:solidFill>
                <a:latin typeface="Arial" panose="020B0604020202020204" pitchFamily="34" charset="0"/>
                <a:cs typeface="Arial" panose="020B0604020202020204" pitchFamily="34" charset="0"/>
              </a:defRPr>
            </a:lvl2pPr>
            <a:lvl3pPr>
              <a:lnSpc>
                <a:spcPts val="2640"/>
              </a:lnSpc>
              <a:defRPr sz="2000">
                <a:solidFill>
                  <a:srgbClr val="002554"/>
                </a:solidFill>
                <a:latin typeface="Arial" panose="020B0604020202020204" pitchFamily="34" charset="0"/>
                <a:cs typeface="Arial" panose="020B0604020202020204" pitchFamily="34" charset="0"/>
              </a:defRPr>
            </a:lvl3pPr>
            <a:lvl4pPr>
              <a:lnSpc>
                <a:spcPts val="2640"/>
              </a:lnSpc>
              <a:defRPr sz="2000">
                <a:solidFill>
                  <a:srgbClr val="002554"/>
                </a:solidFill>
                <a:latin typeface="Arial" panose="020B0604020202020204" pitchFamily="34" charset="0"/>
                <a:cs typeface="Arial" panose="020B0604020202020204" pitchFamily="34" charset="0"/>
              </a:defRPr>
            </a:lvl4pPr>
            <a:lvl5pPr>
              <a:lnSpc>
                <a:spcPts val="2640"/>
              </a:lnSpc>
              <a:defRPr sz="2000">
                <a:solidFill>
                  <a:srgbClr val="002554"/>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itle">
            <a:extLst>
              <a:ext uri="{FF2B5EF4-FFF2-40B4-BE49-F238E27FC236}">
                <a16:creationId xmlns:a16="http://schemas.microsoft.com/office/drawing/2014/main" id="{8DD41597-D92A-934C-A13C-1D71FCAB08AE}"/>
              </a:ext>
            </a:extLst>
          </p:cNvPr>
          <p:cNvSpPr>
            <a:spLocks noGrp="1"/>
          </p:cNvSpPr>
          <p:nvPr>
            <p:ph type="title"/>
          </p:nvPr>
        </p:nvSpPr>
        <p:spPr>
          <a:xfrm>
            <a:off x="838200" y="555641"/>
            <a:ext cx="10515600" cy="1325563"/>
          </a:xfrm>
          <a:prstGeom prst="rect">
            <a:avLst/>
          </a:prstGeom>
        </p:spPr>
        <p:txBody>
          <a:bodyPr lIns="0" tIns="0" rIns="0" bIns="0"/>
          <a:lstStyle>
            <a:lvl1pPr>
              <a:defRPr sz="3600" b="1">
                <a:solidFill>
                  <a:srgbClr val="002554"/>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65475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08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5" r:id="rId7"/>
    <p:sldLayoutId id="2147483660" r:id="rId8"/>
    <p:sldLayoutId id="2147483656" r:id="rId9"/>
    <p:sldLayoutId id="2147483657" r:id="rId10"/>
    <p:sldLayoutId id="2147483658" r:id="rId11"/>
    <p:sldLayoutId id="2147483659" r:id="rId12"/>
    <p:sldLayoutId id="2147483661" r:id="rId13"/>
    <p:sldLayoutId id="2147483662" r:id="rId14"/>
    <p:sldLayoutId id="2147483675" r:id="rId15"/>
    <p:sldLayoutId id="2147483679" r:id="rId16"/>
    <p:sldLayoutId id="2147483678"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a:extLst>
              <a:ext uri="{FF2B5EF4-FFF2-40B4-BE49-F238E27FC236}">
                <a16:creationId xmlns:a16="http://schemas.microsoft.com/office/drawing/2014/main" id="{A1EA0482-BDD4-4E3F-8717-86352ABD4927}"/>
              </a:ext>
            </a:extLst>
          </p:cNvPr>
          <p:cNvSpPr>
            <a:spLocks noGrp="1"/>
          </p:cNvSpPr>
          <p:nvPr>
            <p:ph type="body" sz="quarter" idx="15"/>
          </p:nvPr>
        </p:nvSpPr>
        <p:spPr>
          <a:xfrm>
            <a:off x="696466" y="5608008"/>
            <a:ext cx="6441314" cy="307777"/>
          </a:xfrm>
        </p:spPr>
        <p:txBody>
          <a:bodyPr lIns="0" tIns="0" rIns="0" bIns="0" anchor="t">
            <a:spAutoFit/>
          </a:bodyPr>
          <a:lstStyle/>
          <a:p>
            <a:r>
              <a:rPr lang="en-GB">
                <a:latin typeface="Arial"/>
                <a:cs typeface="Arial"/>
              </a:rPr>
              <a:t>20 August 2026</a:t>
            </a:r>
          </a:p>
        </p:txBody>
      </p:sp>
      <p:sp>
        <p:nvSpPr>
          <p:cNvPr id="6" name="Venue">
            <a:extLst>
              <a:ext uri="{FF2B5EF4-FFF2-40B4-BE49-F238E27FC236}">
                <a16:creationId xmlns:a16="http://schemas.microsoft.com/office/drawing/2014/main" id="{4E513FA3-5959-409F-BEB8-97109B944104}"/>
              </a:ext>
            </a:extLst>
          </p:cNvPr>
          <p:cNvSpPr>
            <a:spLocks noGrp="1"/>
          </p:cNvSpPr>
          <p:nvPr>
            <p:ph type="body" sz="quarter" idx="14"/>
          </p:nvPr>
        </p:nvSpPr>
        <p:spPr>
          <a:xfrm>
            <a:off x="696466" y="5189590"/>
            <a:ext cx="6441314" cy="307777"/>
          </a:xfrm>
        </p:spPr>
        <p:txBody>
          <a:bodyPr lIns="0" tIns="0" rIns="0" bIns="0" anchor="t">
            <a:spAutoFit/>
          </a:bodyPr>
          <a:lstStyle/>
          <a:p>
            <a:r>
              <a:rPr lang="en-GB">
                <a:latin typeface="Arial"/>
                <a:cs typeface="Arial"/>
              </a:rPr>
              <a:t>NUS Southern Union's Conference 2026 </a:t>
            </a:r>
          </a:p>
        </p:txBody>
      </p:sp>
      <p:sp>
        <p:nvSpPr>
          <p:cNvPr id="5" name="Job description">
            <a:extLst>
              <a:ext uri="{FF2B5EF4-FFF2-40B4-BE49-F238E27FC236}">
                <a16:creationId xmlns:a16="http://schemas.microsoft.com/office/drawing/2014/main" id="{FEF2FE33-174F-46A8-B394-410578C9BCA2}"/>
              </a:ext>
            </a:extLst>
          </p:cNvPr>
          <p:cNvSpPr>
            <a:spLocks noGrp="1"/>
          </p:cNvSpPr>
          <p:nvPr>
            <p:ph type="body" sz="quarter" idx="13"/>
          </p:nvPr>
        </p:nvSpPr>
        <p:spPr>
          <a:xfrm>
            <a:off x="696466" y="4594290"/>
            <a:ext cx="6441314" cy="333425"/>
          </a:xfrm>
        </p:spPr>
        <p:txBody>
          <a:bodyPr/>
          <a:lstStyle/>
          <a:p>
            <a:r>
              <a:rPr lang="en-GB" dirty="0"/>
              <a:t>Regulation Manager, Senior Regulation Manager</a:t>
            </a:r>
          </a:p>
        </p:txBody>
      </p:sp>
      <p:sp>
        <p:nvSpPr>
          <p:cNvPr id="4" name="Name">
            <a:extLst>
              <a:ext uri="{FF2B5EF4-FFF2-40B4-BE49-F238E27FC236}">
                <a16:creationId xmlns:a16="http://schemas.microsoft.com/office/drawing/2014/main" id="{8FC8AEDD-FBDB-4457-8431-AB647F67772C}"/>
              </a:ext>
            </a:extLst>
          </p:cNvPr>
          <p:cNvSpPr>
            <a:spLocks noGrp="1"/>
          </p:cNvSpPr>
          <p:nvPr>
            <p:ph type="body" sz="quarter" idx="12"/>
          </p:nvPr>
        </p:nvSpPr>
        <p:spPr>
          <a:xfrm>
            <a:off x="696466" y="4128064"/>
            <a:ext cx="6441314" cy="408702"/>
          </a:xfrm>
        </p:spPr>
        <p:txBody>
          <a:bodyPr lIns="0" tIns="0" rIns="0" bIns="0" anchor="t">
            <a:spAutoFit/>
          </a:bodyPr>
          <a:lstStyle/>
          <a:p>
            <a:r>
              <a:rPr lang="en-GB">
                <a:latin typeface="Arial"/>
                <a:cs typeface="Arial"/>
              </a:rPr>
              <a:t>Noa Holt, Suzy Allinson</a:t>
            </a:r>
          </a:p>
        </p:txBody>
      </p:sp>
      <p:sp>
        <p:nvSpPr>
          <p:cNvPr id="2" name="Title">
            <a:extLst>
              <a:ext uri="{FF2B5EF4-FFF2-40B4-BE49-F238E27FC236}">
                <a16:creationId xmlns:a16="http://schemas.microsoft.com/office/drawing/2014/main" id="{36C1CE24-1D10-4798-A02C-481BA0CE3C17}"/>
              </a:ext>
            </a:extLst>
          </p:cNvPr>
          <p:cNvSpPr>
            <a:spLocks noGrp="1"/>
          </p:cNvSpPr>
          <p:nvPr>
            <p:ph type="title"/>
          </p:nvPr>
        </p:nvSpPr>
        <p:spPr>
          <a:xfrm>
            <a:off x="696465" y="1654690"/>
            <a:ext cx="6441314" cy="2162195"/>
          </a:xfrm>
        </p:spPr>
        <p:txBody>
          <a:bodyPr/>
          <a:lstStyle/>
          <a:p>
            <a:r>
              <a:rPr lang="en-GB" sz="4000" dirty="0"/>
              <a:t>Collaborating on the OfS Statement of Expectations in relation to Disability</a:t>
            </a:r>
          </a:p>
        </p:txBody>
      </p:sp>
    </p:spTree>
    <p:extLst>
      <p:ext uri="{BB962C8B-B14F-4D97-AF65-F5344CB8AC3E}">
        <p14:creationId xmlns:p14="http://schemas.microsoft.com/office/powerpoint/2010/main" val="2528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426CD1-9D32-19A1-490F-295BD06FCF54}"/>
              </a:ext>
            </a:extLst>
          </p:cNvPr>
          <p:cNvSpPr>
            <a:spLocks noGrp="1"/>
          </p:cNvSpPr>
          <p:nvPr>
            <p:ph type="title"/>
          </p:nvPr>
        </p:nvSpPr>
        <p:spPr/>
        <p:txBody>
          <a:bodyPr/>
          <a:lstStyle/>
          <a:p>
            <a:r>
              <a:rPr lang="en-GB"/>
              <a:t>Development of statement of expectations</a:t>
            </a:r>
          </a:p>
        </p:txBody>
      </p:sp>
      <p:sp>
        <p:nvSpPr>
          <p:cNvPr id="2" name="Text Placeholder 1">
            <a:extLst>
              <a:ext uri="{FF2B5EF4-FFF2-40B4-BE49-F238E27FC236}">
                <a16:creationId xmlns:a16="http://schemas.microsoft.com/office/drawing/2014/main" id="{0CB93368-A191-30B6-1840-A3F5CA4D964C}"/>
              </a:ext>
            </a:extLst>
          </p:cNvPr>
          <p:cNvSpPr>
            <a:spLocks noGrp="1"/>
          </p:cNvSpPr>
          <p:nvPr>
            <p:ph type="body" sz="quarter" idx="13"/>
          </p:nvPr>
        </p:nvSpPr>
        <p:spPr>
          <a:xfrm>
            <a:off x="838200" y="1982804"/>
            <a:ext cx="10515600" cy="4430696"/>
          </a:xfrm>
        </p:spPr>
        <p:txBody>
          <a:bodyPr lIns="0" tIns="0" rIns="0" bIns="0" anchor="t"/>
          <a:lstStyle/>
          <a:p>
            <a:r>
              <a:rPr lang="en-GB">
                <a:latin typeface="Arial"/>
                <a:cs typeface="Arial"/>
              </a:rPr>
              <a:t>Drawing on OfS and other insight and discussions with the Disability in Higher Education Advisory Panel, colleagues in the sector and students</a:t>
            </a:r>
          </a:p>
          <a:p>
            <a:r>
              <a:rPr lang="en-GB">
                <a:latin typeface="Arial"/>
                <a:cs typeface="Arial"/>
              </a:rPr>
              <a:t>Collaborative approach with the sector</a:t>
            </a:r>
            <a:endParaRPr lang="en-US">
              <a:solidFill>
                <a:srgbClr val="002454"/>
              </a:solidFill>
              <a:latin typeface="Arial"/>
              <a:cs typeface="Arial"/>
            </a:endParaRPr>
          </a:p>
          <a:p>
            <a:pPr lvl="1">
              <a:buFont typeface="Courier New,monospace" panose="020B0604020202020204" pitchFamily="34" charset="0"/>
              <a:buChar char="o"/>
            </a:pPr>
            <a:r>
              <a:rPr lang="en-GB">
                <a:latin typeface="Arial"/>
                <a:cs typeface="Arial"/>
              </a:rPr>
              <a:t>New phase of Disability in Higher Education Advisory Panel</a:t>
            </a:r>
          </a:p>
          <a:p>
            <a:pPr lvl="1">
              <a:buFont typeface="Courier New,monospace" panose="020B0604020202020204" pitchFamily="34" charset="0"/>
              <a:buChar char="o"/>
            </a:pPr>
            <a:r>
              <a:rPr lang="en-GB">
                <a:latin typeface="Arial"/>
                <a:cs typeface="Arial"/>
              </a:rPr>
              <a:t>Workshops with students and practitioners </a:t>
            </a:r>
            <a:endParaRPr lang="en-US">
              <a:solidFill>
                <a:srgbClr val="002454"/>
              </a:solidFill>
              <a:latin typeface="Arial"/>
              <a:cs typeface="Arial"/>
            </a:endParaRPr>
          </a:p>
          <a:p>
            <a:pPr lvl="1">
              <a:buFont typeface="Courier New,monospace" panose="020B0604020202020204" pitchFamily="34" charset="0"/>
              <a:buChar char="o"/>
            </a:pPr>
            <a:r>
              <a:rPr lang="en-GB">
                <a:latin typeface="Arial"/>
                <a:cs typeface="Arial"/>
              </a:rPr>
              <a:t>Engagement with mission groups and other key sector stakeholders</a:t>
            </a:r>
          </a:p>
          <a:p>
            <a:pPr marL="266700" lvl="1" indent="-266700"/>
            <a:r>
              <a:rPr lang="en-GB" sz="2200">
                <a:latin typeface="Arial"/>
                <a:cs typeface="Arial"/>
              </a:rPr>
              <a:t>Clarify our expectations as a regulator</a:t>
            </a:r>
          </a:p>
          <a:p>
            <a:pPr marL="266700" lvl="1" indent="-266700"/>
            <a:r>
              <a:rPr lang="en-GB" sz="2200">
                <a:latin typeface="Arial"/>
                <a:cs typeface="Arial"/>
              </a:rPr>
              <a:t>Develop data and insight</a:t>
            </a:r>
          </a:p>
          <a:p>
            <a:pPr marL="266700" lvl="1" indent="-266700"/>
            <a:r>
              <a:rPr lang="en-GB" sz="2200">
                <a:latin typeface="Arial"/>
                <a:cs typeface="Arial"/>
              </a:rPr>
              <a:t>Monitor against the Statement of Expectations – understand sector progress and if individual providers are meeting expectations</a:t>
            </a:r>
          </a:p>
          <a:p>
            <a:pPr marL="266700" lvl="1" indent="-266700"/>
            <a:r>
              <a:rPr lang="en-GB" sz="2200"/>
              <a:t>Independent evaluation after several years to understand impact.</a:t>
            </a:r>
          </a:p>
        </p:txBody>
      </p:sp>
    </p:spTree>
    <p:extLst>
      <p:ext uri="{BB962C8B-B14F-4D97-AF65-F5344CB8AC3E}">
        <p14:creationId xmlns:p14="http://schemas.microsoft.com/office/powerpoint/2010/main" val="2860865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6ADD4-9C58-E9E3-F2EB-6D61927AEF19}"/>
              </a:ext>
            </a:extLst>
          </p:cNvPr>
          <p:cNvSpPr>
            <a:spLocks noGrp="1"/>
          </p:cNvSpPr>
          <p:nvPr>
            <p:ph type="title"/>
          </p:nvPr>
        </p:nvSpPr>
        <p:spPr>
          <a:xfrm>
            <a:off x="838200" y="555642"/>
            <a:ext cx="10515600" cy="765682"/>
          </a:xfrm>
        </p:spPr>
        <p:txBody>
          <a:bodyPr/>
          <a:lstStyle/>
          <a:p>
            <a:r>
              <a:rPr lang="en-GB"/>
              <a:t>Key themes</a:t>
            </a:r>
          </a:p>
        </p:txBody>
      </p:sp>
      <p:sp>
        <p:nvSpPr>
          <p:cNvPr id="2" name="Text Placeholder 1">
            <a:extLst>
              <a:ext uri="{FF2B5EF4-FFF2-40B4-BE49-F238E27FC236}">
                <a16:creationId xmlns:a16="http://schemas.microsoft.com/office/drawing/2014/main" id="{7A3F68D5-F26E-B867-BC66-4872A346AC7E}"/>
              </a:ext>
            </a:extLst>
          </p:cNvPr>
          <p:cNvSpPr>
            <a:spLocks noGrp="1"/>
          </p:cNvSpPr>
          <p:nvPr>
            <p:ph type="body" sz="quarter" idx="13"/>
          </p:nvPr>
        </p:nvSpPr>
        <p:spPr>
          <a:xfrm>
            <a:off x="838200" y="1963008"/>
            <a:ext cx="10515600" cy="4453032"/>
          </a:xfrm>
        </p:spPr>
        <p:txBody>
          <a:bodyPr/>
          <a:lstStyle/>
          <a:p>
            <a:r>
              <a:rPr lang="en-GB" sz="2400" b="1" dirty="0"/>
              <a:t>Legal duties </a:t>
            </a:r>
            <a:r>
              <a:rPr lang="en-GB" sz="2400" dirty="0"/>
              <a:t>of higher education providers for disabled students</a:t>
            </a:r>
          </a:p>
          <a:p>
            <a:r>
              <a:rPr lang="en-GB" sz="2400" b="1" dirty="0"/>
              <a:t>Accountability</a:t>
            </a:r>
            <a:r>
              <a:rPr lang="en-GB" sz="2400" dirty="0"/>
              <a:t> at a senior level for supporting the needs of disabled students</a:t>
            </a:r>
          </a:p>
          <a:p>
            <a:r>
              <a:rPr lang="en-GB" sz="2400" b="1" dirty="0"/>
              <a:t>Staff training </a:t>
            </a:r>
            <a:r>
              <a:rPr lang="en-GB" sz="2400" dirty="0"/>
              <a:t>on support needs covering different responsibilities for a range of roles </a:t>
            </a:r>
          </a:p>
          <a:p>
            <a:r>
              <a:rPr lang="en-GB" sz="2400" b="1" dirty="0"/>
              <a:t>Using data </a:t>
            </a:r>
            <a:r>
              <a:rPr lang="en-GB" sz="2400" dirty="0"/>
              <a:t>to plan and deliver effective support, including survey results and student outcomes</a:t>
            </a:r>
          </a:p>
          <a:p>
            <a:r>
              <a:rPr lang="en-GB" sz="2400" b="1" dirty="0"/>
              <a:t>Working with</a:t>
            </a:r>
            <a:r>
              <a:rPr lang="en-GB" sz="2400" dirty="0"/>
              <a:t>, and </a:t>
            </a:r>
            <a:r>
              <a:rPr lang="en-GB" sz="2400" b="1" dirty="0"/>
              <a:t>listening to</a:t>
            </a:r>
            <a:r>
              <a:rPr lang="en-GB" sz="2400" dirty="0"/>
              <a:t>, disabled students and student representatives.</a:t>
            </a:r>
          </a:p>
        </p:txBody>
      </p:sp>
    </p:spTree>
    <p:extLst>
      <p:ext uri="{BB962C8B-B14F-4D97-AF65-F5344CB8AC3E}">
        <p14:creationId xmlns:p14="http://schemas.microsoft.com/office/powerpoint/2010/main" val="258505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D2644B0-E936-96BB-9480-E32AA9945873}"/>
              </a:ext>
            </a:extLst>
          </p:cNvPr>
          <p:cNvSpPr>
            <a:spLocks noGrp="1"/>
          </p:cNvSpPr>
          <p:nvPr>
            <p:ph type="title"/>
          </p:nvPr>
        </p:nvSpPr>
        <p:spPr/>
        <p:txBody>
          <a:bodyPr/>
          <a:lstStyle/>
          <a:p>
            <a:r>
              <a:rPr lang="en-GB"/>
              <a:t>Key themes</a:t>
            </a:r>
          </a:p>
        </p:txBody>
      </p:sp>
      <p:sp>
        <p:nvSpPr>
          <p:cNvPr id="2" name="Text Placeholder 1">
            <a:extLst>
              <a:ext uri="{FF2B5EF4-FFF2-40B4-BE49-F238E27FC236}">
                <a16:creationId xmlns:a16="http://schemas.microsoft.com/office/drawing/2014/main" id="{392D2AE0-9FAA-3CA8-656B-9F4CABC710C0}"/>
              </a:ext>
            </a:extLst>
          </p:cNvPr>
          <p:cNvSpPr>
            <a:spLocks noGrp="1"/>
          </p:cNvSpPr>
          <p:nvPr>
            <p:ph type="body" sz="quarter" idx="13"/>
          </p:nvPr>
        </p:nvSpPr>
        <p:spPr/>
        <p:txBody>
          <a:bodyPr/>
          <a:lstStyle/>
          <a:p>
            <a:r>
              <a:rPr lang="en-GB" sz="2400" dirty="0"/>
              <a:t>Responding to </a:t>
            </a:r>
            <a:r>
              <a:rPr lang="en-GB" sz="2400" b="1" dirty="0"/>
              <a:t>individual needs </a:t>
            </a:r>
            <a:r>
              <a:rPr lang="en-GB" sz="2400" dirty="0"/>
              <a:t>and taking into consideration </a:t>
            </a:r>
            <a:r>
              <a:rPr lang="en-GB" sz="2400" b="1" dirty="0"/>
              <a:t>multiple forms of disadvantage</a:t>
            </a:r>
          </a:p>
          <a:p>
            <a:r>
              <a:rPr lang="en-GB" sz="2400" dirty="0"/>
              <a:t>Providing accessible </a:t>
            </a:r>
            <a:r>
              <a:rPr lang="en-GB" sz="2400" b="1" dirty="0"/>
              <a:t>information, advice and guidance </a:t>
            </a:r>
            <a:r>
              <a:rPr lang="en-GB" sz="2400" dirty="0"/>
              <a:t>at key points and communicating clearly</a:t>
            </a:r>
          </a:p>
          <a:p>
            <a:r>
              <a:rPr lang="en-GB" sz="2400" dirty="0"/>
              <a:t>Appropriate and effective </a:t>
            </a:r>
            <a:r>
              <a:rPr lang="en-GB" sz="2400" b="1" dirty="0"/>
              <a:t>information sharing </a:t>
            </a:r>
            <a:r>
              <a:rPr lang="en-GB" sz="2400" dirty="0"/>
              <a:t>across the institution</a:t>
            </a:r>
          </a:p>
          <a:p>
            <a:r>
              <a:rPr lang="en-GB" sz="2400" dirty="0"/>
              <a:t>Processes for students to </a:t>
            </a:r>
            <a:r>
              <a:rPr lang="en-GB" sz="2400" b="1" dirty="0"/>
              <a:t>raise issues </a:t>
            </a:r>
            <a:r>
              <a:rPr lang="en-GB" sz="2400" dirty="0"/>
              <a:t>if support isn’t meeting their needs</a:t>
            </a:r>
          </a:p>
          <a:p>
            <a:r>
              <a:rPr lang="en-GB" sz="2400" b="1" dirty="0"/>
              <a:t>Evaluating effectiveness </a:t>
            </a:r>
            <a:r>
              <a:rPr lang="en-GB" sz="2400" dirty="0"/>
              <a:t>of individual support and strategic approaches</a:t>
            </a:r>
          </a:p>
          <a:p>
            <a:r>
              <a:rPr lang="en-GB" sz="2400" dirty="0"/>
              <a:t>Ensuring teaching and assessments are </a:t>
            </a:r>
            <a:r>
              <a:rPr lang="en-GB" sz="2400" b="1" dirty="0"/>
              <a:t>accessible and retain rigour.</a:t>
            </a:r>
          </a:p>
          <a:p>
            <a:endParaRPr lang="en-GB" dirty="0"/>
          </a:p>
        </p:txBody>
      </p:sp>
    </p:spTree>
    <p:extLst>
      <p:ext uri="{BB962C8B-B14F-4D97-AF65-F5344CB8AC3E}">
        <p14:creationId xmlns:p14="http://schemas.microsoft.com/office/powerpoint/2010/main" val="334721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CE060-6C56-ECE1-CEB6-8AC1B180B0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5D7B9D-2CC4-492C-14C2-F4B76AE92238}"/>
              </a:ext>
            </a:extLst>
          </p:cNvPr>
          <p:cNvSpPr>
            <a:spLocks noGrp="1"/>
          </p:cNvSpPr>
          <p:nvPr>
            <p:ph type="title"/>
          </p:nvPr>
        </p:nvSpPr>
        <p:spPr/>
        <p:txBody>
          <a:bodyPr lIns="0" tIns="0" rIns="0" bIns="0" anchor="t"/>
          <a:lstStyle/>
          <a:p>
            <a:r>
              <a:rPr lang="en-GB">
                <a:latin typeface="Arial"/>
                <a:cs typeface="Arial"/>
              </a:rPr>
              <a:t>Draft key areas of focus</a:t>
            </a:r>
          </a:p>
        </p:txBody>
      </p:sp>
      <p:sp>
        <p:nvSpPr>
          <p:cNvPr id="2" name="Text Placeholder 1">
            <a:extLst>
              <a:ext uri="{FF2B5EF4-FFF2-40B4-BE49-F238E27FC236}">
                <a16:creationId xmlns:a16="http://schemas.microsoft.com/office/drawing/2014/main" id="{66E07B51-4743-2BF7-5E0F-7B329345310D}"/>
              </a:ext>
            </a:extLst>
          </p:cNvPr>
          <p:cNvSpPr>
            <a:spLocks noGrp="1"/>
          </p:cNvSpPr>
          <p:nvPr>
            <p:ph type="body" sz="quarter" idx="13"/>
          </p:nvPr>
        </p:nvSpPr>
        <p:spPr/>
        <p:txBody>
          <a:bodyPr/>
          <a:lstStyle/>
          <a:p>
            <a:r>
              <a:rPr lang="en-GB" sz="2400" dirty="0"/>
              <a:t>The development, implementation and review of </a:t>
            </a:r>
            <a:r>
              <a:rPr lang="en-GB" sz="2400" b="1" dirty="0"/>
              <a:t>policies and procedures </a:t>
            </a:r>
            <a:r>
              <a:rPr lang="en-GB" sz="2400" dirty="0"/>
              <a:t>that ensure the inclusion and equitable treatment of disabled students </a:t>
            </a:r>
          </a:p>
          <a:p>
            <a:r>
              <a:rPr lang="en-GB" sz="2400" dirty="0"/>
              <a:t>Clear and accessible </a:t>
            </a:r>
            <a:r>
              <a:rPr lang="en-GB" sz="2400" b="1" dirty="0"/>
              <a:t>provision of information</a:t>
            </a:r>
            <a:r>
              <a:rPr lang="en-GB" sz="2400" dirty="0"/>
              <a:t> for students</a:t>
            </a:r>
          </a:p>
          <a:p>
            <a:r>
              <a:rPr lang="en-GB" sz="2400" dirty="0"/>
              <a:t>Appropriate </a:t>
            </a:r>
            <a:r>
              <a:rPr lang="en-GB" sz="2400" b="1" dirty="0"/>
              <a:t>staff training </a:t>
            </a:r>
            <a:r>
              <a:rPr lang="en-GB" sz="2400" dirty="0"/>
              <a:t>to support disabled students </a:t>
            </a:r>
          </a:p>
          <a:p>
            <a:r>
              <a:rPr lang="en-GB" sz="2400" dirty="0"/>
              <a:t>Efficient and sensitive </a:t>
            </a:r>
            <a:r>
              <a:rPr lang="en-GB" sz="2400" b="1" dirty="0"/>
              <a:t>mechanisms for sharing relevant information </a:t>
            </a:r>
            <a:r>
              <a:rPr lang="en-GB" sz="2400" dirty="0"/>
              <a:t>about disabled students across departments and services </a:t>
            </a:r>
          </a:p>
          <a:p>
            <a:r>
              <a:rPr lang="en-GB" sz="2400" dirty="0"/>
              <a:t>Sufficient </a:t>
            </a:r>
            <a:r>
              <a:rPr lang="en-GB" sz="2400" b="1" dirty="0"/>
              <a:t>capacity, expertise and resources </a:t>
            </a:r>
            <a:r>
              <a:rPr lang="en-GB" sz="2400" dirty="0"/>
              <a:t>to support disabled students effectively.</a:t>
            </a:r>
          </a:p>
        </p:txBody>
      </p:sp>
    </p:spTree>
    <p:extLst>
      <p:ext uri="{BB962C8B-B14F-4D97-AF65-F5344CB8AC3E}">
        <p14:creationId xmlns:p14="http://schemas.microsoft.com/office/powerpoint/2010/main" val="1988139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26DC04-2B44-4DEA-3FB7-9CADE2B5BC38}"/>
              </a:ext>
            </a:extLst>
          </p:cNvPr>
          <p:cNvSpPr>
            <a:spLocks noGrp="1"/>
          </p:cNvSpPr>
          <p:nvPr>
            <p:ph type="body" sz="quarter" idx="13"/>
          </p:nvPr>
        </p:nvSpPr>
        <p:spPr>
          <a:xfrm>
            <a:off x="944563" y="1881205"/>
            <a:ext cx="10515600" cy="3853390"/>
          </a:xfrm>
        </p:spPr>
        <p:txBody>
          <a:bodyPr lIns="0" tIns="0" rIns="0" bIns="0" anchor="t"/>
          <a:lstStyle/>
          <a:p>
            <a:r>
              <a:rPr lang="en-GB">
                <a:latin typeface="Arial"/>
                <a:cs typeface="Arial"/>
              </a:rPr>
              <a:t>If you could change one thing that would improve the experience of disabled students in this area what would this be?</a:t>
            </a:r>
          </a:p>
          <a:p>
            <a:r>
              <a:rPr lang="en-GB"/>
              <a:t>What are the barriers to making this happen and how can the statement of expectations address these?</a:t>
            </a:r>
          </a:p>
          <a:p>
            <a:r>
              <a:rPr lang="en-GB"/>
              <a:t>What do you think a minimum expectation should look like in an institution for this theme?</a:t>
            </a:r>
          </a:p>
          <a:p>
            <a:endParaRPr lang="en-GB"/>
          </a:p>
          <a:p>
            <a:pPr marL="0" indent="0">
              <a:buNone/>
            </a:pPr>
            <a:r>
              <a:rPr lang="en-GB"/>
              <a:t>20 minutes</a:t>
            </a:r>
          </a:p>
          <a:p>
            <a:endParaRPr lang="en-GB"/>
          </a:p>
          <a:p>
            <a:pPr marL="0" indent="0" algn="ctr">
              <a:buNone/>
            </a:pPr>
            <a:endParaRPr lang="en-GB"/>
          </a:p>
        </p:txBody>
      </p:sp>
      <p:sp>
        <p:nvSpPr>
          <p:cNvPr id="3" name="Title 2">
            <a:extLst>
              <a:ext uri="{FF2B5EF4-FFF2-40B4-BE49-F238E27FC236}">
                <a16:creationId xmlns:a16="http://schemas.microsoft.com/office/drawing/2014/main" id="{F62227ED-3AA3-7B51-D82A-0D2AD2199219}"/>
              </a:ext>
            </a:extLst>
          </p:cNvPr>
          <p:cNvSpPr>
            <a:spLocks noGrp="1"/>
          </p:cNvSpPr>
          <p:nvPr>
            <p:ph type="title"/>
          </p:nvPr>
        </p:nvSpPr>
        <p:spPr/>
        <p:txBody>
          <a:bodyPr/>
          <a:lstStyle/>
          <a:p>
            <a:r>
              <a:rPr lang="en-GB"/>
              <a:t>Considering the areas of focus…</a:t>
            </a:r>
          </a:p>
        </p:txBody>
      </p:sp>
    </p:spTree>
    <p:extLst>
      <p:ext uri="{BB962C8B-B14F-4D97-AF65-F5344CB8AC3E}">
        <p14:creationId xmlns:p14="http://schemas.microsoft.com/office/powerpoint/2010/main" val="3096864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8EDE2-F615-36AE-073A-CB22A5476C96}"/>
              </a:ext>
            </a:extLst>
          </p:cNvPr>
          <p:cNvSpPr>
            <a:spLocks noGrp="1"/>
          </p:cNvSpPr>
          <p:nvPr>
            <p:ph type="title"/>
          </p:nvPr>
        </p:nvSpPr>
        <p:spPr/>
        <p:txBody>
          <a:bodyPr/>
          <a:lstStyle/>
          <a:p>
            <a:r>
              <a:rPr lang="en-GB" err="1"/>
              <a:t>Mentimeter</a:t>
            </a:r>
            <a:endParaRPr lang="en-GB"/>
          </a:p>
        </p:txBody>
      </p:sp>
      <p:pic>
        <p:nvPicPr>
          <p:cNvPr id="5" name="Picture 4">
            <a:extLst>
              <a:ext uri="{FF2B5EF4-FFF2-40B4-BE49-F238E27FC236}">
                <a16:creationId xmlns:a16="http://schemas.microsoft.com/office/drawing/2014/main" id="{F30460AC-638A-4527-082B-E5E85E9F5200}"/>
              </a:ext>
            </a:extLst>
          </p:cNvPr>
          <p:cNvPicPr>
            <a:picLocks noChangeAspect="1"/>
          </p:cNvPicPr>
          <p:nvPr/>
        </p:nvPicPr>
        <p:blipFill>
          <a:blip r:embed="rId2"/>
          <a:stretch>
            <a:fillRect/>
          </a:stretch>
        </p:blipFill>
        <p:spPr>
          <a:xfrm>
            <a:off x="7460135" y="739021"/>
            <a:ext cx="3893665" cy="5379958"/>
          </a:xfrm>
          <a:prstGeom prst="rect">
            <a:avLst/>
          </a:prstGeom>
        </p:spPr>
      </p:pic>
      <p:sp>
        <p:nvSpPr>
          <p:cNvPr id="6" name="TextBox 5">
            <a:extLst>
              <a:ext uri="{FF2B5EF4-FFF2-40B4-BE49-F238E27FC236}">
                <a16:creationId xmlns:a16="http://schemas.microsoft.com/office/drawing/2014/main" id="{63D45585-F984-2D53-4978-4225C57660AD}"/>
              </a:ext>
            </a:extLst>
          </p:cNvPr>
          <p:cNvSpPr txBox="1"/>
          <p:nvPr/>
        </p:nvSpPr>
        <p:spPr>
          <a:xfrm>
            <a:off x="838200" y="2274838"/>
            <a:ext cx="6058989" cy="2308324"/>
          </a:xfrm>
          <a:prstGeom prst="rect">
            <a:avLst/>
          </a:prstGeom>
          <a:noFill/>
        </p:spPr>
        <p:txBody>
          <a:bodyPr wrap="square" rtlCol="0">
            <a:spAutoFit/>
          </a:bodyPr>
          <a:lstStyle/>
          <a:p>
            <a:r>
              <a:rPr lang="en-GB" sz="3600"/>
              <a:t>Please visit menti.com and type in the joining code when prompted, or scan the QR code opposite.</a:t>
            </a:r>
          </a:p>
        </p:txBody>
      </p:sp>
    </p:spTree>
    <p:extLst>
      <p:ext uri="{BB962C8B-B14F-4D97-AF65-F5344CB8AC3E}">
        <p14:creationId xmlns:p14="http://schemas.microsoft.com/office/powerpoint/2010/main" val="4065653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62C7FE-22D2-0FAF-F01A-9239306FA36E}"/>
              </a:ext>
            </a:extLst>
          </p:cNvPr>
          <p:cNvSpPr>
            <a:spLocks noGrp="1"/>
          </p:cNvSpPr>
          <p:nvPr>
            <p:ph type="body" sz="quarter" idx="14"/>
          </p:nvPr>
        </p:nvSpPr>
        <p:spPr>
          <a:xfrm>
            <a:off x="6557073" y="1959929"/>
            <a:ext cx="4970463" cy="3892231"/>
          </a:xfrm>
        </p:spPr>
        <p:txBody>
          <a:bodyPr/>
          <a:lstStyle/>
          <a:p>
            <a:r>
              <a:rPr lang="en-GB" dirty="0">
                <a:latin typeface="Arial"/>
                <a:cs typeface="Arial"/>
              </a:rPr>
              <a:t>If you could change one thing that would improve the experience of disabled students in this area what would this be?</a:t>
            </a:r>
          </a:p>
          <a:p>
            <a:r>
              <a:rPr lang="en-GB" dirty="0"/>
              <a:t>What are the barriers to making this happen and how can the statement of expectations address these?</a:t>
            </a:r>
          </a:p>
          <a:p>
            <a:r>
              <a:rPr lang="en-GB" dirty="0"/>
              <a:t>What do you think a minimum expectation should look like in an institution for this theme?</a:t>
            </a:r>
          </a:p>
          <a:p>
            <a:endParaRPr lang="en-GB" dirty="0"/>
          </a:p>
        </p:txBody>
      </p:sp>
      <p:sp>
        <p:nvSpPr>
          <p:cNvPr id="3" name="Text Placeholder 2">
            <a:extLst>
              <a:ext uri="{FF2B5EF4-FFF2-40B4-BE49-F238E27FC236}">
                <a16:creationId xmlns:a16="http://schemas.microsoft.com/office/drawing/2014/main" id="{38276AA6-7E68-18F4-C52D-EC7B1DAA2D0D}"/>
              </a:ext>
            </a:extLst>
          </p:cNvPr>
          <p:cNvSpPr>
            <a:spLocks noGrp="1"/>
          </p:cNvSpPr>
          <p:nvPr>
            <p:ph type="body" sz="quarter" idx="13"/>
          </p:nvPr>
        </p:nvSpPr>
        <p:spPr>
          <a:xfrm>
            <a:off x="838200" y="661481"/>
            <a:ext cx="4970463" cy="5373559"/>
          </a:xfrm>
        </p:spPr>
        <p:txBody>
          <a:bodyPr/>
          <a:lstStyle/>
          <a:p>
            <a:r>
              <a:rPr lang="en-GB" sz="2000" dirty="0"/>
              <a:t>The development, implementation and review of </a:t>
            </a:r>
            <a:r>
              <a:rPr lang="en-GB" sz="2000" b="1" dirty="0"/>
              <a:t>policies and procedures </a:t>
            </a:r>
            <a:r>
              <a:rPr lang="en-GB" sz="2000" dirty="0"/>
              <a:t>that ensure the inclusion and equitable treatment of disabled students </a:t>
            </a:r>
          </a:p>
          <a:p>
            <a:r>
              <a:rPr lang="en-GB" sz="2000" dirty="0"/>
              <a:t>Clear and accessible </a:t>
            </a:r>
            <a:r>
              <a:rPr lang="en-GB" sz="2000" b="1" dirty="0"/>
              <a:t>provision of information</a:t>
            </a:r>
            <a:r>
              <a:rPr lang="en-GB" sz="2000" dirty="0"/>
              <a:t> for students</a:t>
            </a:r>
          </a:p>
          <a:p>
            <a:r>
              <a:rPr lang="en-GB" sz="2000" dirty="0"/>
              <a:t>Appropriate </a:t>
            </a:r>
            <a:r>
              <a:rPr lang="en-GB" sz="2000" b="1" dirty="0"/>
              <a:t>staff training </a:t>
            </a:r>
            <a:r>
              <a:rPr lang="en-GB" sz="2000" dirty="0"/>
              <a:t>to support disabled students </a:t>
            </a:r>
          </a:p>
          <a:p>
            <a:r>
              <a:rPr lang="en-GB" sz="2000" dirty="0"/>
              <a:t>Efficient and sensitive </a:t>
            </a:r>
            <a:r>
              <a:rPr lang="en-GB" sz="2000" b="1" dirty="0"/>
              <a:t>mechanisms for sharing relevant information </a:t>
            </a:r>
            <a:r>
              <a:rPr lang="en-GB" sz="2000" dirty="0"/>
              <a:t>about disabled students across departments and services </a:t>
            </a:r>
          </a:p>
          <a:p>
            <a:r>
              <a:rPr lang="en-GB" sz="2000" dirty="0"/>
              <a:t>Sufficient </a:t>
            </a:r>
            <a:r>
              <a:rPr lang="en-GB" sz="2000" b="1" dirty="0"/>
              <a:t>capacity, expertise and resources </a:t>
            </a:r>
            <a:r>
              <a:rPr lang="en-GB" sz="2000" dirty="0"/>
              <a:t>to support disabled students effectively.</a:t>
            </a:r>
          </a:p>
          <a:p>
            <a:endParaRPr lang="en-GB" dirty="0"/>
          </a:p>
        </p:txBody>
      </p:sp>
    </p:spTree>
    <p:extLst>
      <p:ext uri="{BB962C8B-B14F-4D97-AF65-F5344CB8AC3E}">
        <p14:creationId xmlns:p14="http://schemas.microsoft.com/office/powerpoint/2010/main" val="2987078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040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instruction 1">
            <a:extLst>
              <a:ext uri="{FF2B5EF4-FFF2-40B4-BE49-F238E27FC236}">
                <a16:creationId xmlns:a16="http://schemas.microsoft.com/office/drawing/2014/main" id="{6703E3A1-13F7-F04B-8489-A506FA29CC40}"/>
              </a:ext>
            </a:extLst>
          </p:cNvPr>
          <p:cNvSpPr txBox="1">
            <a:spLocks noGrp="1"/>
          </p:cNvSpPr>
          <p:nvPr>
            <p:ph type="title" idx="4294967295"/>
          </p:nvPr>
        </p:nvSpPr>
        <p:spPr>
          <a:xfrm>
            <a:off x="803275" y="3570837"/>
            <a:ext cx="4420732" cy="646331"/>
          </a:xfrm>
          <a:prstGeom prst="rect">
            <a:avLst/>
          </a:prstGeom>
          <a:solidFill>
            <a:srgbClr val="FF0000"/>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mn-lt"/>
                <a:ea typeface="+mn-ea"/>
                <a:cs typeface="+mn-cs"/>
              </a:rPr>
              <a:t>Insert Image credits as per notes below.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mn-lt"/>
                <a:ea typeface="+mn-ea"/>
                <a:cs typeface="+mn-cs"/>
              </a:rPr>
              <a:t>(then delete this message)</a:t>
            </a:r>
          </a:p>
        </p:txBody>
      </p:sp>
      <p:sp>
        <p:nvSpPr>
          <p:cNvPr id="4" name="Text Placeholder">
            <a:extLst>
              <a:ext uri="{FF2B5EF4-FFF2-40B4-BE49-F238E27FC236}">
                <a16:creationId xmlns:a16="http://schemas.microsoft.com/office/drawing/2014/main" id="{32D44084-3B00-6E41-BD76-1F38D2F74C9B}"/>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82686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125518-0AB6-E184-E6CD-62989769BCAA}"/>
              </a:ext>
            </a:extLst>
          </p:cNvPr>
          <p:cNvSpPr>
            <a:spLocks noGrp="1"/>
          </p:cNvSpPr>
          <p:nvPr>
            <p:ph type="title"/>
          </p:nvPr>
        </p:nvSpPr>
        <p:spPr>
          <a:xfrm>
            <a:off x="792000" y="2599200"/>
            <a:ext cx="5652944" cy="1441741"/>
          </a:xfrm>
        </p:spPr>
        <p:txBody>
          <a:bodyPr/>
          <a:lstStyle/>
          <a:p>
            <a:r>
              <a:rPr lang="en-GB"/>
              <a:t>Introduction to the OfS</a:t>
            </a:r>
          </a:p>
        </p:txBody>
      </p:sp>
    </p:spTree>
    <p:extLst>
      <p:ext uri="{BB962C8B-B14F-4D97-AF65-F5344CB8AC3E}">
        <p14:creationId xmlns:p14="http://schemas.microsoft.com/office/powerpoint/2010/main" val="4062042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 result for higher education research act 2017">
            <a:extLst>
              <a:ext uri="{FF2B5EF4-FFF2-40B4-BE49-F238E27FC236}">
                <a16:creationId xmlns:a16="http://schemas.microsoft.com/office/drawing/2014/main" id="{DB303BE9-27C2-7C28-CF86-5FB5F867A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5580" y="89579"/>
            <a:ext cx="3287114" cy="23502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ofs regulatory framework">
            <a:extLst>
              <a:ext uri="{FF2B5EF4-FFF2-40B4-BE49-F238E27FC236}">
                <a16:creationId xmlns:a16="http://schemas.microsoft.com/office/drawing/2014/main" id="{EE43223E-EA49-6E45-838B-CD16A3B92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4323" y="2351396"/>
            <a:ext cx="2701539" cy="38164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
            <a:extLst>
              <a:ext uri="{FF2B5EF4-FFF2-40B4-BE49-F238E27FC236}">
                <a16:creationId xmlns:a16="http://schemas.microsoft.com/office/drawing/2014/main" id="{2C931551-F6BF-9699-572B-75B5C8A9854C}"/>
              </a:ext>
            </a:extLst>
          </p:cNvPr>
          <p:cNvSpPr>
            <a:spLocks noGrp="1"/>
          </p:cNvSpPr>
          <p:nvPr>
            <p:ph type="title"/>
          </p:nvPr>
        </p:nvSpPr>
        <p:spPr>
          <a:xfrm>
            <a:off x="783986" y="555641"/>
            <a:ext cx="6162045" cy="709081"/>
          </a:xfrm>
        </p:spPr>
        <p:txBody>
          <a:bodyPr/>
          <a:lstStyle/>
          <a:p>
            <a:pPr>
              <a:lnSpc>
                <a:spcPct val="120000"/>
              </a:lnSpc>
            </a:pPr>
            <a:r>
              <a:rPr lang="en-GB"/>
              <a:t>Higher Education Research and Act (HERA)</a:t>
            </a:r>
            <a:br>
              <a:rPr lang="en-GB">
                <a:cs typeface="Arial"/>
              </a:rPr>
            </a:br>
            <a:br>
              <a:rPr lang="en-GB"/>
            </a:br>
            <a:br>
              <a:rPr lang="en-GB"/>
            </a:br>
            <a:endParaRPr lang="en-GB"/>
          </a:p>
        </p:txBody>
      </p:sp>
      <p:sp>
        <p:nvSpPr>
          <p:cNvPr id="3" name="Rectangle: Rounded Corners 2">
            <a:extLst>
              <a:ext uri="{FF2B5EF4-FFF2-40B4-BE49-F238E27FC236}">
                <a16:creationId xmlns:a16="http://schemas.microsoft.com/office/drawing/2014/main" id="{6CD2FC5B-FAFF-EF63-D98E-74210ED5E380}"/>
              </a:ext>
            </a:extLst>
          </p:cNvPr>
          <p:cNvSpPr/>
          <p:nvPr/>
        </p:nvSpPr>
        <p:spPr>
          <a:xfrm>
            <a:off x="783987" y="2671505"/>
            <a:ext cx="6807379" cy="1281429"/>
          </a:xfrm>
          <a:prstGeom prst="roundRect">
            <a:avLst>
              <a:gd name="adj" fmla="val 12830"/>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sz="2600" b="1">
                <a:solidFill>
                  <a:schemeClr val="tx2"/>
                </a:solidFill>
                <a:cs typeface="Arial"/>
              </a:rPr>
              <a:t>HERA </a:t>
            </a:r>
            <a:r>
              <a:rPr lang="en-GB" sz="2600">
                <a:solidFill>
                  <a:schemeClr val="tx2"/>
                </a:solidFill>
                <a:cs typeface="Arial"/>
              </a:rPr>
              <a:t>outlines our </a:t>
            </a:r>
            <a:r>
              <a:rPr lang="en-GB" sz="2600" b="1">
                <a:solidFill>
                  <a:schemeClr val="tx2"/>
                </a:solidFill>
                <a:cs typeface="Arial"/>
              </a:rPr>
              <a:t>main responsibilities </a:t>
            </a:r>
            <a:r>
              <a:rPr lang="en-GB" sz="2600">
                <a:solidFill>
                  <a:schemeClr val="tx2"/>
                </a:solidFill>
                <a:cs typeface="Arial"/>
              </a:rPr>
              <a:t>and how we should carry them out. </a:t>
            </a:r>
          </a:p>
        </p:txBody>
      </p:sp>
      <p:sp>
        <p:nvSpPr>
          <p:cNvPr id="7" name="Rectangle: Rounded Corners 6">
            <a:extLst>
              <a:ext uri="{FF2B5EF4-FFF2-40B4-BE49-F238E27FC236}">
                <a16:creationId xmlns:a16="http://schemas.microsoft.com/office/drawing/2014/main" id="{501ABF6F-91DB-C8A7-6A34-5123C20E4DC1}"/>
              </a:ext>
            </a:extLst>
          </p:cNvPr>
          <p:cNvSpPr/>
          <p:nvPr/>
        </p:nvSpPr>
        <p:spPr>
          <a:xfrm>
            <a:off x="783988" y="4121073"/>
            <a:ext cx="6807379" cy="810977"/>
          </a:xfrm>
          <a:prstGeom prst="roundRect">
            <a:avLst>
              <a:gd name="adj" fmla="val 12830"/>
            </a:avLst>
          </a:prstGeom>
          <a:solidFill>
            <a:schemeClr val="tx2"/>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lnSpc>
                <a:spcPct val="120000"/>
              </a:lnSpc>
            </a:pPr>
            <a:r>
              <a:rPr lang="en-GB" sz="2000" dirty="0">
                <a:cs typeface="Arial"/>
              </a:rPr>
              <a:t>We also receive guidance from the </a:t>
            </a:r>
            <a:r>
              <a:rPr lang="en-GB" sz="2000" b="1" dirty="0">
                <a:cs typeface="Arial"/>
              </a:rPr>
              <a:t>Department of Education.</a:t>
            </a:r>
          </a:p>
        </p:txBody>
      </p:sp>
    </p:spTree>
    <p:extLst>
      <p:ext uri="{BB962C8B-B14F-4D97-AF65-F5344CB8AC3E}">
        <p14:creationId xmlns:p14="http://schemas.microsoft.com/office/powerpoint/2010/main" val="3689964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AE6801-B190-9CA9-EBB3-7A66E8594BAF}"/>
              </a:ext>
            </a:extLst>
          </p:cNvPr>
          <p:cNvSpPr>
            <a:spLocks noGrp="1"/>
          </p:cNvSpPr>
          <p:nvPr>
            <p:ph type="title"/>
          </p:nvPr>
        </p:nvSpPr>
        <p:spPr>
          <a:xfrm>
            <a:off x="202290" y="231519"/>
            <a:ext cx="11840585" cy="1325563"/>
          </a:xfrm>
        </p:spPr>
        <p:txBody>
          <a:bodyPr/>
          <a:lstStyle/>
          <a:p>
            <a:r>
              <a:rPr lang="en-GB"/>
              <a:t>You may recognise some of these areas of work…</a:t>
            </a:r>
          </a:p>
        </p:txBody>
      </p:sp>
      <p:pic>
        <p:nvPicPr>
          <p:cNvPr id="4" name="Picture 3">
            <a:extLst>
              <a:ext uri="{FF2B5EF4-FFF2-40B4-BE49-F238E27FC236}">
                <a16:creationId xmlns:a16="http://schemas.microsoft.com/office/drawing/2014/main" id="{75E542C3-FF35-5A59-F95A-052461A30667}"/>
              </a:ext>
            </a:extLst>
          </p:cNvPr>
          <p:cNvPicPr>
            <a:picLocks noChangeAspect="1"/>
          </p:cNvPicPr>
          <p:nvPr/>
        </p:nvPicPr>
        <p:blipFill>
          <a:blip r:embed="rId3"/>
          <a:srcRect t="6888" b="10586"/>
          <a:stretch>
            <a:fillRect/>
          </a:stretch>
        </p:blipFill>
        <p:spPr>
          <a:xfrm>
            <a:off x="1433927" y="1180919"/>
            <a:ext cx="1783399" cy="1471778"/>
          </a:xfrm>
          <a:prstGeom prst="rect">
            <a:avLst/>
          </a:prstGeom>
        </p:spPr>
      </p:pic>
      <p:pic>
        <p:nvPicPr>
          <p:cNvPr id="1026" name="Picture 2" descr="The results of TEF 2023: recognising excellence in all parts of the sector  - Office for Students">
            <a:extLst>
              <a:ext uri="{FF2B5EF4-FFF2-40B4-BE49-F238E27FC236}">
                <a16:creationId xmlns:a16="http://schemas.microsoft.com/office/drawing/2014/main" id="{844DAB2C-EF1F-140C-BA04-B6B9A0FD1F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2072" y="1254844"/>
            <a:ext cx="2647855" cy="13239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332BBE0-E3E3-9066-D74C-0AC61E3004F6}"/>
              </a:ext>
            </a:extLst>
          </p:cNvPr>
          <p:cNvPicPr>
            <a:picLocks noChangeAspect="1"/>
          </p:cNvPicPr>
          <p:nvPr/>
        </p:nvPicPr>
        <p:blipFill>
          <a:blip r:embed="rId5"/>
          <a:stretch>
            <a:fillRect/>
          </a:stretch>
        </p:blipFill>
        <p:spPr>
          <a:xfrm>
            <a:off x="8647137" y="1086525"/>
            <a:ext cx="2326201" cy="1660566"/>
          </a:xfrm>
          <a:prstGeom prst="rect">
            <a:avLst/>
          </a:prstGeom>
        </p:spPr>
      </p:pic>
      <p:pic>
        <p:nvPicPr>
          <p:cNvPr id="1028" name="Picture 4" descr="Securing free speech - YouTube">
            <a:extLst>
              <a:ext uri="{FF2B5EF4-FFF2-40B4-BE49-F238E27FC236}">
                <a16:creationId xmlns:a16="http://schemas.microsoft.com/office/drawing/2014/main" id="{E653BC50-B91D-2DB0-83A2-9B1BF8D4B3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2436" b="13185"/>
          <a:stretch>
            <a:fillRect/>
          </a:stretch>
        </p:blipFill>
        <p:spPr bwMode="auto">
          <a:xfrm>
            <a:off x="897797" y="3492615"/>
            <a:ext cx="3120550" cy="17407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ur revised guidance for access and participation plans sets out our  expectation that students should have the opportunity to express their  views about their university or college's access and participation plan  before">
            <a:extLst>
              <a:ext uri="{FF2B5EF4-FFF2-40B4-BE49-F238E27FC236}">
                <a16:creationId xmlns:a16="http://schemas.microsoft.com/office/drawing/2014/main" id="{59C8FCCD-596E-51BD-992A-5BA139B57C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8317" y="3492615"/>
            <a:ext cx="3108532" cy="174077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3">
            <a:extLst>
              <a:ext uri="{FF2B5EF4-FFF2-40B4-BE49-F238E27FC236}">
                <a16:creationId xmlns:a16="http://schemas.microsoft.com/office/drawing/2014/main" id="{EF386CE9-38E1-ECD1-8F13-08910AFDA9A3}"/>
              </a:ext>
            </a:extLst>
          </p:cNvPr>
          <p:cNvSpPr>
            <a:spLocks noGrp="1"/>
          </p:cNvSpPr>
          <p:nvPr>
            <p:ph type="body" sz="quarter" idx="13"/>
          </p:nvPr>
        </p:nvSpPr>
        <p:spPr>
          <a:xfrm>
            <a:off x="634444" y="6083991"/>
            <a:ext cx="10515600" cy="405264"/>
          </a:xfrm>
        </p:spPr>
        <p:txBody>
          <a:bodyPr/>
          <a:lstStyle/>
          <a:p>
            <a:pPr marL="0" indent="0" algn="ctr">
              <a:buNone/>
            </a:pPr>
            <a:r>
              <a:rPr lang="en-GB" sz="2400" b="1"/>
              <a:t>We’re involved in all these areas!</a:t>
            </a:r>
          </a:p>
        </p:txBody>
      </p:sp>
      <p:sp>
        <p:nvSpPr>
          <p:cNvPr id="12" name="TextBox 11">
            <a:extLst>
              <a:ext uri="{FF2B5EF4-FFF2-40B4-BE49-F238E27FC236}">
                <a16:creationId xmlns:a16="http://schemas.microsoft.com/office/drawing/2014/main" id="{5C68B942-BF57-011D-56D4-ED1B78007E3A}"/>
              </a:ext>
            </a:extLst>
          </p:cNvPr>
          <p:cNvSpPr txBox="1"/>
          <p:nvPr/>
        </p:nvSpPr>
        <p:spPr>
          <a:xfrm>
            <a:off x="8083812" y="2781803"/>
            <a:ext cx="3452853" cy="646331"/>
          </a:xfrm>
          <a:prstGeom prst="rect">
            <a:avLst/>
          </a:prstGeom>
          <a:noFill/>
        </p:spPr>
        <p:txBody>
          <a:bodyPr wrap="square" rtlCol="0">
            <a:spAutoFit/>
          </a:bodyPr>
          <a:lstStyle/>
          <a:p>
            <a:pPr algn="ctr"/>
            <a:r>
              <a:rPr lang="en-GB"/>
              <a:t>Fair treatment for students during industrial action</a:t>
            </a:r>
          </a:p>
        </p:txBody>
      </p:sp>
      <p:sp>
        <p:nvSpPr>
          <p:cNvPr id="13" name="TextBox 12">
            <a:extLst>
              <a:ext uri="{FF2B5EF4-FFF2-40B4-BE49-F238E27FC236}">
                <a16:creationId xmlns:a16="http://schemas.microsoft.com/office/drawing/2014/main" id="{E87FE2A4-83F1-5462-C777-63BB79AFBAA1}"/>
              </a:ext>
            </a:extLst>
          </p:cNvPr>
          <p:cNvSpPr txBox="1"/>
          <p:nvPr/>
        </p:nvSpPr>
        <p:spPr>
          <a:xfrm>
            <a:off x="451120" y="5428041"/>
            <a:ext cx="3861286" cy="369332"/>
          </a:xfrm>
          <a:prstGeom prst="rect">
            <a:avLst/>
          </a:prstGeom>
          <a:noFill/>
        </p:spPr>
        <p:txBody>
          <a:bodyPr wrap="square" rtlCol="0">
            <a:spAutoFit/>
          </a:bodyPr>
          <a:lstStyle/>
          <a:p>
            <a:pPr algn="ctr"/>
            <a:r>
              <a:rPr lang="en-GB"/>
              <a:t>Freedom of Speech</a:t>
            </a:r>
          </a:p>
        </p:txBody>
      </p:sp>
      <p:sp>
        <p:nvSpPr>
          <p:cNvPr id="14" name="TextBox 13">
            <a:extLst>
              <a:ext uri="{FF2B5EF4-FFF2-40B4-BE49-F238E27FC236}">
                <a16:creationId xmlns:a16="http://schemas.microsoft.com/office/drawing/2014/main" id="{87F00151-A8C6-4DD7-FE02-D4CB09B82147}"/>
              </a:ext>
            </a:extLst>
          </p:cNvPr>
          <p:cNvSpPr txBox="1"/>
          <p:nvPr/>
        </p:nvSpPr>
        <p:spPr>
          <a:xfrm>
            <a:off x="4264757" y="5428041"/>
            <a:ext cx="3813866" cy="369332"/>
          </a:xfrm>
          <a:prstGeom prst="rect">
            <a:avLst/>
          </a:prstGeom>
          <a:noFill/>
        </p:spPr>
        <p:txBody>
          <a:bodyPr wrap="none" rtlCol="0">
            <a:spAutoFit/>
          </a:bodyPr>
          <a:lstStyle/>
          <a:p>
            <a:pPr algn="ctr"/>
            <a:r>
              <a:rPr lang="en-GB" dirty="0"/>
              <a:t>Widening access and participation  </a:t>
            </a:r>
          </a:p>
        </p:txBody>
      </p:sp>
      <p:sp>
        <p:nvSpPr>
          <p:cNvPr id="16" name="TextBox 15">
            <a:extLst>
              <a:ext uri="{FF2B5EF4-FFF2-40B4-BE49-F238E27FC236}">
                <a16:creationId xmlns:a16="http://schemas.microsoft.com/office/drawing/2014/main" id="{1DBC4194-9558-A794-B1C0-C5786ACEEF47}"/>
              </a:ext>
            </a:extLst>
          </p:cNvPr>
          <p:cNvSpPr txBox="1"/>
          <p:nvPr/>
        </p:nvSpPr>
        <p:spPr>
          <a:xfrm>
            <a:off x="7879595" y="5428041"/>
            <a:ext cx="3861286" cy="646331"/>
          </a:xfrm>
          <a:prstGeom prst="rect">
            <a:avLst/>
          </a:prstGeom>
          <a:noFill/>
        </p:spPr>
        <p:txBody>
          <a:bodyPr wrap="square" rtlCol="0">
            <a:spAutoFit/>
          </a:bodyPr>
          <a:lstStyle/>
          <a:p>
            <a:pPr algn="ctr"/>
            <a:r>
              <a:rPr lang="en-GB"/>
              <a:t>Tackling harassment </a:t>
            </a:r>
            <a:br>
              <a:rPr lang="en-GB"/>
            </a:br>
            <a:r>
              <a:rPr lang="en-GB"/>
              <a:t>and sexual misconduct</a:t>
            </a:r>
          </a:p>
        </p:txBody>
      </p:sp>
      <p:pic>
        <p:nvPicPr>
          <p:cNvPr id="18" name="Picture 17">
            <a:extLst>
              <a:ext uri="{FF2B5EF4-FFF2-40B4-BE49-F238E27FC236}">
                <a16:creationId xmlns:a16="http://schemas.microsoft.com/office/drawing/2014/main" id="{A05F5947-A72D-D8DB-B33A-70C070EB0140}"/>
              </a:ext>
            </a:extLst>
          </p:cNvPr>
          <p:cNvPicPr>
            <a:picLocks noChangeAspect="1"/>
          </p:cNvPicPr>
          <p:nvPr/>
        </p:nvPicPr>
        <p:blipFill>
          <a:blip r:embed="rId8"/>
          <a:stretch>
            <a:fillRect/>
          </a:stretch>
        </p:blipFill>
        <p:spPr>
          <a:xfrm>
            <a:off x="8260998" y="3579393"/>
            <a:ext cx="2967923" cy="1657498"/>
          </a:xfrm>
          <a:prstGeom prst="rect">
            <a:avLst/>
          </a:prstGeom>
        </p:spPr>
      </p:pic>
      <p:sp>
        <p:nvSpPr>
          <p:cNvPr id="2" name="TextBox 1">
            <a:extLst>
              <a:ext uri="{FF2B5EF4-FFF2-40B4-BE49-F238E27FC236}">
                <a16:creationId xmlns:a16="http://schemas.microsoft.com/office/drawing/2014/main" id="{0FA1556B-8A1D-8375-B01F-1633AB8BC93E}"/>
              </a:ext>
            </a:extLst>
          </p:cNvPr>
          <p:cNvSpPr txBox="1"/>
          <p:nvPr/>
        </p:nvSpPr>
        <p:spPr>
          <a:xfrm>
            <a:off x="4836604" y="2792131"/>
            <a:ext cx="2518790" cy="646331"/>
          </a:xfrm>
          <a:prstGeom prst="rect">
            <a:avLst/>
          </a:prstGeom>
          <a:noFill/>
        </p:spPr>
        <p:txBody>
          <a:bodyPr wrap="square" rtlCol="0">
            <a:spAutoFit/>
          </a:bodyPr>
          <a:lstStyle/>
          <a:p>
            <a:pPr algn="ctr"/>
            <a:r>
              <a:rPr lang="en-GB"/>
              <a:t>Teaching Excellence Framework (TEF)</a:t>
            </a:r>
          </a:p>
        </p:txBody>
      </p:sp>
      <p:sp>
        <p:nvSpPr>
          <p:cNvPr id="5" name="TextBox 4">
            <a:extLst>
              <a:ext uri="{FF2B5EF4-FFF2-40B4-BE49-F238E27FC236}">
                <a16:creationId xmlns:a16="http://schemas.microsoft.com/office/drawing/2014/main" id="{ED05E689-2654-48B6-B952-AFFBAC627785}"/>
              </a:ext>
            </a:extLst>
          </p:cNvPr>
          <p:cNvSpPr txBox="1"/>
          <p:nvPr/>
        </p:nvSpPr>
        <p:spPr>
          <a:xfrm>
            <a:off x="737088" y="2778925"/>
            <a:ext cx="3441968" cy="369332"/>
          </a:xfrm>
          <a:prstGeom prst="rect">
            <a:avLst/>
          </a:prstGeom>
          <a:noFill/>
        </p:spPr>
        <p:txBody>
          <a:bodyPr wrap="none" rtlCol="0">
            <a:spAutoFit/>
          </a:bodyPr>
          <a:lstStyle/>
          <a:p>
            <a:pPr algn="ctr"/>
            <a:r>
              <a:rPr lang="en-GB"/>
              <a:t>National Student Survey (NSS)</a:t>
            </a:r>
          </a:p>
        </p:txBody>
      </p:sp>
    </p:spTree>
    <p:extLst>
      <p:ext uri="{BB962C8B-B14F-4D97-AF65-F5344CB8AC3E}">
        <p14:creationId xmlns:p14="http://schemas.microsoft.com/office/powerpoint/2010/main" val="3292899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5A1BB2-FA2C-DE45-9982-24BA108CB1C6}"/>
              </a:ext>
            </a:extLst>
          </p:cNvPr>
          <p:cNvSpPr>
            <a:spLocks noGrp="1"/>
          </p:cNvSpPr>
          <p:nvPr>
            <p:ph type="body" sz="quarter" idx="13"/>
          </p:nvPr>
        </p:nvSpPr>
        <p:spPr>
          <a:xfrm>
            <a:off x="838200" y="2570922"/>
            <a:ext cx="10515600" cy="3454494"/>
          </a:xfrm>
        </p:spPr>
        <p:txBody>
          <a:bodyPr/>
          <a:lstStyle/>
          <a:p>
            <a:endParaRPr lang="en-GB"/>
          </a:p>
          <a:p>
            <a:endParaRPr lang="en-GB"/>
          </a:p>
          <a:p>
            <a:r>
              <a:rPr lang="en-GB" sz="2400"/>
              <a:t>This includes maintaining </a:t>
            </a:r>
            <a:r>
              <a:rPr lang="en-GB" sz="2400" b="1"/>
              <a:t>high quality teaching </a:t>
            </a:r>
            <a:r>
              <a:rPr lang="en-GB" sz="2400"/>
              <a:t>and ensuring the </a:t>
            </a:r>
            <a:r>
              <a:rPr lang="en-GB" sz="2400" b="1"/>
              <a:t>rights of students</a:t>
            </a:r>
            <a:r>
              <a:rPr lang="en-GB" sz="2400"/>
              <a:t> are </a:t>
            </a:r>
            <a:r>
              <a:rPr lang="en-GB" sz="2400" b="1"/>
              <a:t>protected</a:t>
            </a:r>
            <a:r>
              <a:rPr lang="en-GB" sz="2400"/>
              <a:t>.</a:t>
            </a:r>
          </a:p>
          <a:p>
            <a:r>
              <a:rPr lang="en-GB" sz="2400"/>
              <a:t>Providers must meet </a:t>
            </a:r>
            <a:r>
              <a:rPr lang="en-GB" sz="2400" b="1"/>
              <a:t>minimum requirements</a:t>
            </a:r>
            <a:r>
              <a:rPr lang="en-GB" sz="2400"/>
              <a:t>, or ‘</a:t>
            </a:r>
            <a:r>
              <a:rPr lang="en-GB" sz="2400" b="1"/>
              <a:t>conditions of registration’</a:t>
            </a:r>
            <a:r>
              <a:rPr lang="en-GB" sz="2400"/>
              <a:t>, to become registered and also to stay registered with us.</a:t>
            </a:r>
          </a:p>
          <a:p>
            <a:endParaRPr lang="en-GB"/>
          </a:p>
        </p:txBody>
      </p:sp>
      <p:sp>
        <p:nvSpPr>
          <p:cNvPr id="3" name="Title 2">
            <a:extLst>
              <a:ext uri="{FF2B5EF4-FFF2-40B4-BE49-F238E27FC236}">
                <a16:creationId xmlns:a16="http://schemas.microsoft.com/office/drawing/2014/main" id="{E94C4983-E29E-D13C-B559-152574BC34CB}"/>
              </a:ext>
            </a:extLst>
          </p:cNvPr>
          <p:cNvSpPr>
            <a:spLocks noGrp="1"/>
          </p:cNvSpPr>
          <p:nvPr>
            <p:ph type="title"/>
          </p:nvPr>
        </p:nvSpPr>
        <p:spPr/>
        <p:txBody>
          <a:bodyPr/>
          <a:lstStyle/>
          <a:p>
            <a:r>
              <a:rPr lang="en-GB"/>
              <a:t>Did you know? </a:t>
            </a:r>
          </a:p>
        </p:txBody>
      </p:sp>
      <p:sp>
        <p:nvSpPr>
          <p:cNvPr id="4" name="Rectangle: Rounded Corners 3">
            <a:extLst>
              <a:ext uri="{FF2B5EF4-FFF2-40B4-BE49-F238E27FC236}">
                <a16:creationId xmlns:a16="http://schemas.microsoft.com/office/drawing/2014/main" id="{86C86CCD-0982-927B-BF58-2DEAF94E7690}"/>
              </a:ext>
            </a:extLst>
          </p:cNvPr>
          <p:cNvSpPr/>
          <p:nvPr/>
        </p:nvSpPr>
        <p:spPr>
          <a:xfrm>
            <a:off x="775290" y="1845994"/>
            <a:ext cx="10641419" cy="132556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600"/>
              <a:t>We regulate </a:t>
            </a:r>
            <a:r>
              <a:rPr lang="en-GB" sz="2600" b="1"/>
              <a:t>over 400</a:t>
            </a:r>
            <a:r>
              <a:rPr lang="en-GB" sz="2600"/>
              <a:t> universities, colleges and other higher education institutions in England, ensuring that each of them is </a:t>
            </a:r>
            <a:r>
              <a:rPr lang="en-GB" sz="2600" b="1"/>
              <a:t>meeting their obligations to students.</a:t>
            </a:r>
          </a:p>
        </p:txBody>
      </p:sp>
    </p:spTree>
    <p:extLst>
      <p:ext uri="{BB962C8B-B14F-4D97-AF65-F5344CB8AC3E}">
        <p14:creationId xmlns:p14="http://schemas.microsoft.com/office/powerpoint/2010/main" val="89092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diagram of different colored circles&#10;&#10;Description automatically generated">
            <a:extLst>
              <a:ext uri="{FF2B5EF4-FFF2-40B4-BE49-F238E27FC236}">
                <a16:creationId xmlns:a16="http://schemas.microsoft.com/office/drawing/2014/main" id="{87D907BA-13AF-2793-F3EC-9835DA4E4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261" y="1007164"/>
            <a:ext cx="5486400" cy="54864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2">
            <a:extLst>
              <a:ext uri="{FF2B5EF4-FFF2-40B4-BE49-F238E27FC236}">
                <a16:creationId xmlns:a16="http://schemas.microsoft.com/office/drawing/2014/main" id="{8511A528-6597-3EE3-6D35-C24B1E7ABA9A}"/>
              </a:ext>
            </a:extLst>
          </p:cNvPr>
          <p:cNvSpPr>
            <a:spLocks noGrp="1"/>
          </p:cNvSpPr>
          <p:nvPr>
            <p:ph type="title"/>
          </p:nvPr>
        </p:nvSpPr>
        <p:spPr>
          <a:xfrm>
            <a:off x="838200" y="555641"/>
            <a:ext cx="10515600" cy="1325563"/>
          </a:xfrm>
        </p:spPr>
        <p:txBody>
          <a:bodyPr/>
          <a:lstStyle/>
          <a:p>
            <a:r>
              <a:rPr lang="en-GB"/>
              <a:t>2025-30 Strategic goals </a:t>
            </a:r>
          </a:p>
        </p:txBody>
      </p:sp>
    </p:spTree>
    <p:extLst>
      <p:ext uri="{BB962C8B-B14F-4D97-AF65-F5344CB8AC3E}">
        <p14:creationId xmlns:p14="http://schemas.microsoft.com/office/powerpoint/2010/main" val="295083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8F64BFD-D6E6-473F-0349-61057A930EE9}"/>
              </a:ext>
            </a:extLst>
          </p:cNvPr>
          <p:cNvSpPr>
            <a:spLocks noGrp="1"/>
          </p:cNvSpPr>
          <p:nvPr>
            <p:ph type="body" sz="quarter" idx="10"/>
          </p:nvPr>
        </p:nvSpPr>
        <p:spPr/>
        <p:txBody>
          <a:bodyPr/>
          <a:lstStyle/>
          <a:p>
            <a:endParaRPr lang="en-GB"/>
          </a:p>
        </p:txBody>
      </p:sp>
      <p:sp>
        <p:nvSpPr>
          <p:cNvPr id="4" name="Title 3">
            <a:extLst>
              <a:ext uri="{FF2B5EF4-FFF2-40B4-BE49-F238E27FC236}">
                <a16:creationId xmlns:a16="http://schemas.microsoft.com/office/drawing/2014/main" id="{829A94EA-BEFA-7E25-15E0-EB5FCC881869}"/>
              </a:ext>
            </a:extLst>
          </p:cNvPr>
          <p:cNvSpPr>
            <a:spLocks noGrp="1"/>
          </p:cNvSpPr>
          <p:nvPr>
            <p:ph type="title"/>
          </p:nvPr>
        </p:nvSpPr>
        <p:spPr>
          <a:xfrm>
            <a:off x="792000" y="2599200"/>
            <a:ext cx="5652944" cy="1441741"/>
          </a:xfrm>
        </p:spPr>
        <p:txBody>
          <a:bodyPr/>
          <a:lstStyle/>
          <a:p>
            <a:r>
              <a:rPr lang="en-GB"/>
              <a:t>Regulating equality of opportuntiy</a:t>
            </a:r>
          </a:p>
        </p:txBody>
      </p:sp>
    </p:spTree>
    <p:extLst>
      <p:ext uri="{BB962C8B-B14F-4D97-AF65-F5344CB8AC3E}">
        <p14:creationId xmlns:p14="http://schemas.microsoft.com/office/powerpoint/2010/main" val="3565100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AC240-95E5-D756-853A-F1C43C4B88B0}"/>
              </a:ext>
            </a:extLst>
          </p:cNvPr>
          <p:cNvSpPr>
            <a:spLocks noGrp="1"/>
          </p:cNvSpPr>
          <p:nvPr>
            <p:ph type="body" sz="quarter" idx="13"/>
          </p:nvPr>
        </p:nvSpPr>
        <p:spPr>
          <a:xfrm>
            <a:off x="838200" y="1718327"/>
            <a:ext cx="10515600" cy="4584032"/>
          </a:xfrm>
        </p:spPr>
        <p:txBody>
          <a:bodyPr/>
          <a:lstStyle/>
          <a:p>
            <a:pPr>
              <a:lnSpc>
                <a:spcPct val="100000"/>
              </a:lnSpc>
            </a:pPr>
            <a:r>
              <a:rPr lang="en-US" sz="1600" dirty="0">
                <a:latin typeface="Arial"/>
                <a:cs typeface="Arial"/>
              </a:rPr>
              <a:t>We assess </a:t>
            </a:r>
            <a:r>
              <a:rPr lang="en-US" sz="1600" b="1" dirty="0">
                <a:latin typeface="Arial"/>
                <a:cs typeface="Arial"/>
              </a:rPr>
              <a:t>access and participation plans</a:t>
            </a:r>
            <a:r>
              <a:rPr lang="en-US" sz="1600" dirty="0">
                <a:latin typeface="Arial"/>
                <a:cs typeface="Arial"/>
              </a:rPr>
              <a:t> (APPs) – institutional plans for reducing risks to equality of opportunity</a:t>
            </a:r>
          </a:p>
          <a:p>
            <a:pPr>
              <a:lnSpc>
                <a:spcPct val="100000"/>
              </a:lnSpc>
            </a:pPr>
            <a:r>
              <a:rPr lang="en-US" sz="1600" dirty="0">
                <a:latin typeface="Arial"/>
                <a:cs typeface="Arial"/>
              </a:rPr>
              <a:t>We identify sector wide risks to equality of opportunity through the </a:t>
            </a:r>
            <a:r>
              <a:rPr lang="en-US" sz="1600" b="1" dirty="0">
                <a:latin typeface="Arial"/>
                <a:cs typeface="Arial"/>
              </a:rPr>
              <a:t>equality of opportunity risk register </a:t>
            </a:r>
            <a:r>
              <a:rPr lang="en-US" sz="1600" dirty="0">
                <a:latin typeface="Arial"/>
                <a:cs typeface="Arial"/>
              </a:rPr>
              <a:t>(EORR)</a:t>
            </a:r>
            <a:endParaRPr lang="en-US" sz="1600" dirty="0"/>
          </a:p>
          <a:p>
            <a:pPr>
              <a:lnSpc>
                <a:spcPct val="100000"/>
              </a:lnSpc>
            </a:pPr>
            <a:r>
              <a:rPr lang="en-US" sz="1600" dirty="0">
                <a:latin typeface="Arial"/>
                <a:cs typeface="Arial"/>
              </a:rPr>
              <a:t>We provide </a:t>
            </a:r>
            <a:r>
              <a:rPr lang="en-US" sz="1600" b="1" dirty="0">
                <a:latin typeface="Arial"/>
                <a:cs typeface="Arial"/>
              </a:rPr>
              <a:t>funding</a:t>
            </a:r>
            <a:r>
              <a:rPr lang="en-US" sz="1600" dirty="0">
                <a:latin typeface="Arial"/>
                <a:cs typeface="Arial"/>
              </a:rPr>
              <a:t> to support sector and provider level activity:</a:t>
            </a:r>
          </a:p>
          <a:p>
            <a:pPr lvl="1">
              <a:lnSpc>
                <a:spcPct val="100000"/>
              </a:lnSpc>
            </a:pPr>
            <a:r>
              <a:rPr lang="en-US" sz="1400" dirty="0">
                <a:latin typeface="Arial"/>
                <a:cs typeface="Arial"/>
              </a:rPr>
              <a:t>Uni Connect and Regional Access Partnerships (a collaborative approach to access to higher education)</a:t>
            </a:r>
          </a:p>
          <a:p>
            <a:pPr lvl="1">
              <a:lnSpc>
                <a:spcPct val="100000"/>
              </a:lnSpc>
            </a:pPr>
            <a:r>
              <a:rPr lang="en-US" sz="1400" dirty="0">
                <a:latin typeface="Arial"/>
                <a:cs typeface="Arial"/>
              </a:rPr>
              <a:t>TASO (What Works Centre for eliminating inequality in higher education)</a:t>
            </a:r>
          </a:p>
          <a:p>
            <a:pPr lvl="1">
              <a:lnSpc>
                <a:spcPct val="100000"/>
              </a:lnSpc>
            </a:pPr>
            <a:r>
              <a:rPr lang="en-US" sz="1400" dirty="0">
                <a:latin typeface="Arial"/>
                <a:cs typeface="Arial"/>
              </a:rPr>
              <a:t>Student premiums and disabled student premium (funding to support successful student outcomes)</a:t>
            </a:r>
          </a:p>
          <a:p>
            <a:pPr lvl="1">
              <a:lnSpc>
                <a:spcPct val="100000"/>
              </a:lnSpc>
            </a:pPr>
            <a:r>
              <a:rPr lang="en-US" sz="1400" dirty="0">
                <a:latin typeface="Arial"/>
                <a:cs typeface="Arial"/>
              </a:rPr>
              <a:t>Funding competitions (providing funding to address priority issues, e.g., mental health)</a:t>
            </a:r>
          </a:p>
          <a:p>
            <a:pPr>
              <a:lnSpc>
                <a:spcPct val="100000"/>
              </a:lnSpc>
            </a:pPr>
            <a:r>
              <a:rPr lang="en-US" sz="1600" dirty="0">
                <a:latin typeface="Arial"/>
                <a:cs typeface="Arial"/>
              </a:rPr>
              <a:t>We provide guidance and set requirements and expectations, including the </a:t>
            </a:r>
            <a:r>
              <a:rPr lang="en-US" sz="1600" b="1" dirty="0">
                <a:latin typeface="Arial"/>
                <a:cs typeface="Arial"/>
              </a:rPr>
              <a:t>statement of expectations in relation to disability</a:t>
            </a:r>
            <a:endParaRPr lang="en-US" sz="1600" b="1" dirty="0"/>
          </a:p>
          <a:p>
            <a:pPr>
              <a:lnSpc>
                <a:spcPct val="100000"/>
              </a:lnSpc>
            </a:pPr>
            <a:r>
              <a:rPr lang="en-US" sz="1600" dirty="0">
                <a:latin typeface="Arial"/>
                <a:cs typeface="Arial"/>
              </a:rPr>
              <a:t>We </a:t>
            </a:r>
            <a:r>
              <a:rPr lang="en-US" sz="1600" b="1" dirty="0">
                <a:latin typeface="Arial"/>
                <a:cs typeface="Arial"/>
              </a:rPr>
              <a:t>monitor</a:t>
            </a:r>
            <a:r>
              <a:rPr lang="en-US" sz="1600" dirty="0">
                <a:latin typeface="Arial"/>
                <a:cs typeface="Arial"/>
              </a:rPr>
              <a:t> compliance and progress through a variety of tools and mechanisms, including through other OfS conditions</a:t>
            </a:r>
          </a:p>
          <a:p>
            <a:pPr>
              <a:lnSpc>
                <a:spcPct val="100000"/>
              </a:lnSpc>
            </a:pPr>
            <a:r>
              <a:rPr lang="en-US" sz="1600" dirty="0">
                <a:latin typeface="Arial"/>
                <a:cs typeface="Arial"/>
              </a:rPr>
              <a:t>We provide </a:t>
            </a:r>
            <a:r>
              <a:rPr lang="en-US" sz="1600" b="1" dirty="0">
                <a:latin typeface="Arial"/>
                <a:cs typeface="Arial"/>
              </a:rPr>
              <a:t>data, information and evidence</a:t>
            </a:r>
            <a:r>
              <a:rPr lang="en-US" sz="1600" dirty="0">
                <a:latin typeface="Arial"/>
                <a:cs typeface="Arial"/>
              </a:rPr>
              <a:t> to support understanding and identification of barriers and practice.</a:t>
            </a:r>
          </a:p>
          <a:p>
            <a:endParaRPr lang="en-GB" dirty="0"/>
          </a:p>
        </p:txBody>
      </p:sp>
      <p:sp>
        <p:nvSpPr>
          <p:cNvPr id="3" name="Title 2">
            <a:extLst>
              <a:ext uri="{FF2B5EF4-FFF2-40B4-BE49-F238E27FC236}">
                <a16:creationId xmlns:a16="http://schemas.microsoft.com/office/drawing/2014/main" id="{97927730-5AB4-4C0E-F84F-72BFC1E25EB1}"/>
              </a:ext>
            </a:extLst>
          </p:cNvPr>
          <p:cNvSpPr>
            <a:spLocks noGrp="1"/>
          </p:cNvSpPr>
          <p:nvPr>
            <p:ph type="title"/>
          </p:nvPr>
        </p:nvSpPr>
        <p:spPr>
          <a:xfrm>
            <a:off x="838200" y="555641"/>
            <a:ext cx="10515600" cy="755801"/>
          </a:xfrm>
        </p:spPr>
        <p:txBody>
          <a:bodyPr/>
          <a:lstStyle/>
          <a:p>
            <a:r>
              <a:rPr lang="en-GB"/>
              <a:t>How we regulate equality of opportunity</a:t>
            </a:r>
          </a:p>
        </p:txBody>
      </p:sp>
    </p:spTree>
    <p:extLst>
      <p:ext uri="{BB962C8B-B14F-4D97-AF65-F5344CB8AC3E}">
        <p14:creationId xmlns:p14="http://schemas.microsoft.com/office/powerpoint/2010/main" val="3045803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D45706-5A64-A835-F711-D6EB1A170433}"/>
              </a:ext>
            </a:extLst>
          </p:cNvPr>
          <p:cNvSpPr>
            <a:spLocks noGrp="1"/>
          </p:cNvSpPr>
          <p:nvPr>
            <p:ph type="title"/>
          </p:nvPr>
        </p:nvSpPr>
        <p:spPr/>
        <p:txBody>
          <a:bodyPr/>
          <a:lstStyle/>
          <a:p>
            <a:r>
              <a:rPr lang="en-GB"/>
              <a:t>The </a:t>
            </a:r>
            <a:r>
              <a:rPr lang="en-GB" err="1"/>
              <a:t>OfS’s</a:t>
            </a:r>
            <a:r>
              <a:rPr lang="en-GB"/>
              <a:t> role in relation to disability</a:t>
            </a:r>
          </a:p>
        </p:txBody>
      </p:sp>
      <p:sp>
        <p:nvSpPr>
          <p:cNvPr id="7" name="Rectangle: Rounded Corners 6">
            <a:extLst>
              <a:ext uri="{FF2B5EF4-FFF2-40B4-BE49-F238E27FC236}">
                <a16:creationId xmlns:a16="http://schemas.microsoft.com/office/drawing/2014/main" id="{111B9C24-72F4-232C-EBC6-2C1DB4944533}"/>
              </a:ext>
            </a:extLst>
          </p:cNvPr>
          <p:cNvSpPr/>
          <p:nvPr/>
        </p:nvSpPr>
        <p:spPr>
          <a:xfrm>
            <a:off x="838200" y="1218422"/>
            <a:ext cx="10621963" cy="159942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rPr>
              <a:t>The OfS aims to ensure that </a:t>
            </a:r>
            <a:r>
              <a:rPr lang="en-GB" sz="2400" b="1">
                <a:solidFill>
                  <a:schemeClr val="tx1"/>
                </a:solidFill>
              </a:rPr>
              <a:t>every student, whatever their background, has a fulfilling experience of higher education that enriches their lives and careers.</a:t>
            </a:r>
            <a:endParaRPr lang="en-GB" sz="2400" b="1">
              <a:solidFill>
                <a:schemeClr val="tx1"/>
              </a:solidFill>
              <a:cs typeface="Arial"/>
            </a:endParaRPr>
          </a:p>
        </p:txBody>
      </p:sp>
      <p:sp>
        <p:nvSpPr>
          <p:cNvPr id="2" name="Text Placeholder 1">
            <a:extLst>
              <a:ext uri="{FF2B5EF4-FFF2-40B4-BE49-F238E27FC236}">
                <a16:creationId xmlns:a16="http://schemas.microsoft.com/office/drawing/2014/main" id="{66630B1E-BC6B-997E-7419-5DD931E74DE2}"/>
              </a:ext>
            </a:extLst>
          </p:cNvPr>
          <p:cNvSpPr>
            <a:spLocks noGrp="1"/>
          </p:cNvSpPr>
          <p:nvPr>
            <p:ph type="body" sz="quarter" idx="13"/>
          </p:nvPr>
        </p:nvSpPr>
        <p:spPr>
          <a:xfrm>
            <a:off x="838200" y="3073249"/>
            <a:ext cx="10621963" cy="3229110"/>
          </a:xfrm>
        </p:spPr>
        <p:txBody>
          <a:bodyPr/>
          <a:lstStyle/>
          <a:p>
            <a:r>
              <a:rPr lang="en-GB" b="1" dirty="0"/>
              <a:t>Distribute funding </a:t>
            </a:r>
            <a:r>
              <a:rPr lang="en-GB" dirty="0"/>
              <a:t>through the disabled students’ premium and through the premium for student transitions and mental health </a:t>
            </a:r>
          </a:p>
          <a:p>
            <a:r>
              <a:rPr lang="en-GB" b="1" dirty="0"/>
              <a:t>APPs</a:t>
            </a:r>
          </a:p>
          <a:p>
            <a:r>
              <a:rPr lang="en-GB" b="1" dirty="0"/>
              <a:t>Disability in Higher Education Advisory Panel</a:t>
            </a:r>
            <a:endParaRPr lang="en-GB" dirty="0"/>
          </a:p>
          <a:p>
            <a:r>
              <a:rPr lang="en-GB" b="1" dirty="0"/>
              <a:t>Insight gathering and data analysis </a:t>
            </a:r>
            <a:r>
              <a:rPr lang="en-GB" dirty="0"/>
              <a:t>– student characteristics, outcomes, NSS, student insight, and provider workshops</a:t>
            </a:r>
            <a:endParaRPr lang="en-GB" b="1" dirty="0"/>
          </a:p>
          <a:p>
            <a:r>
              <a:rPr lang="en-GB" b="1" dirty="0"/>
              <a:t>Strategic communications </a:t>
            </a:r>
            <a:r>
              <a:rPr lang="en-GB" dirty="0"/>
              <a:t>to highlight issues and positive practice</a:t>
            </a:r>
          </a:p>
          <a:p>
            <a:r>
              <a:rPr lang="en-GB" b="1" dirty="0"/>
              <a:t>Statement of expectations </a:t>
            </a:r>
            <a:r>
              <a:rPr lang="en-GB" dirty="0"/>
              <a:t>in relation to disability.</a:t>
            </a:r>
          </a:p>
        </p:txBody>
      </p:sp>
    </p:spTree>
    <p:extLst>
      <p:ext uri="{BB962C8B-B14F-4D97-AF65-F5344CB8AC3E}">
        <p14:creationId xmlns:p14="http://schemas.microsoft.com/office/powerpoint/2010/main" val="790862320"/>
      </p:ext>
    </p:extLst>
  </p:cSld>
  <p:clrMapOvr>
    <a:masterClrMapping/>
  </p:clrMapOvr>
</p:sld>
</file>

<file path=ppt/theme/theme1.xml><?xml version="1.0" encoding="utf-8"?>
<a:theme xmlns:a="http://schemas.openxmlformats.org/drawingml/2006/main" name="Office Theme">
  <a:themeElements>
    <a:clrScheme name="Custom 19">
      <a:dk1>
        <a:srgbClr val="002454"/>
      </a:dk1>
      <a:lt1>
        <a:srgbClr val="FFFFFF"/>
      </a:lt1>
      <a:dk2>
        <a:srgbClr val="002454"/>
      </a:dk2>
      <a:lt2>
        <a:srgbClr val="E7E6E6"/>
      </a:lt2>
      <a:accent1>
        <a:srgbClr val="002454"/>
      </a:accent1>
      <a:accent2>
        <a:srgbClr val="F1B334"/>
      </a:accent2>
      <a:accent3>
        <a:srgbClr val="6BCABA"/>
      </a:accent3>
      <a:accent4>
        <a:srgbClr val="7BAFD3"/>
      </a:accent4>
      <a:accent5>
        <a:srgbClr val="D7D2CB"/>
      </a:accent5>
      <a:accent6>
        <a:srgbClr val="BE3A34"/>
      </a:accent6>
      <a:hlink>
        <a:srgbClr val="BE3A34"/>
      </a:hlink>
      <a:folHlink>
        <a:srgbClr val="BE3A3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S_PPT_TEMPLATE_Studio MASTER.pptx" id="{7EEB9DA5-7E71-48C4-8200-B820E99B9D17}" vid="{2E7A754E-C150-431C-9CB6-8AC79CB174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0a3a2e8-09e8-47ac-b69e-aa7f392d8655" xsi:nil="true"/>
    <lcf76f155ced4ddcb4097134ff3c332f xmlns="782481fa-9598-4243-9e7b-6b2af4becdd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BAC266BC053A24F86A1CF036A836D47" ma:contentTypeVersion="10" ma:contentTypeDescription="Create a new document." ma:contentTypeScope="" ma:versionID="f70df2909e6624218d7607b6d547cd8e">
  <xsd:schema xmlns:xsd="http://www.w3.org/2001/XMLSchema" xmlns:xs="http://www.w3.org/2001/XMLSchema" xmlns:p="http://schemas.microsoft.com/office/2006/metadata/properties" xmlns:ns2="782481fa-9598-4243-9e7b-6b2af4becdd7" xmlns:ns3="90a3a2e8-09e8-47ac-b69e-aa7f392d8655" targetNamespace="http://schemas.microsoft.com/office/2006/metadata/properties" ma:root="true" ma:fieldsID="1f8e83f1d0d1e66cfada9ef1d57b5da8" ns2:_="" ns3:_="">
    <xsd:import namespace="782481fa-9598-4243-9e7b-6b2af4becdd7"/>
    <xsd:import namespace="90a3a2e8-09e8-47ac-b69e-aa7f392d865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2481fa-9598-4243-9e7b-6b2af4becd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e5d04c-3736-4b3d-a845-6451ea46cba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0a3a2e8-09e8-47ac-b69e-aa7f392d865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76babdf-29f6-4670-bb03-4f56acb4556b}" ma:internalName="TaxCatchAll" ma:showField="CatchAllData" ma:web="90a3a2e8-09e8-47ac-b69e-aa7f392d86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EA83F7-0222-4CB7-8F1B-D3D18558349D}">
  <ds:schemaRefs>
    <ds:schemaRef ds:uri="http://schemas.microsoft.com/sharepoint/v3/contenttype/forms"/>
  </ds:schemaRefs>
</ds:datastoreItem>
</file>

<file path=customXml/itemProps2.xml><?xml version="1.0" encoding="utf-8"?>
<ds:datastoreItem xmlns:ds="http://schemas.openxmlformats.org/officeDocument/2006/customXml" ds:itemID="{357D461F-2225-457F-9D98-5F7249C335A9}">
  <ds:schemaRefs>
    <ds:schemaRef ds:uri="http://schemas.microsoft.com/office/2006/documentManagement/types"/>
    <ds:schemaRef ds:uri="http://purl.org/dc/elements/1.1/"/>
    <ds:schemaRef ds:uri="http://purl.org/dc/terms/"/>
    <ds:schemaRef ds:uri="54500d05-e332-4477-98b5-7d419f33f311"/>
    <ds:schemaRef ds:uri="http://schemas.openxmlformats.org/package/2006/metadata/core-properties"/>
    <ds:schemaRef ds:uri="http://schemas.microsoft.com/office/infopath/2007/PartnerControls"/>
    <ds:schemaRef ds:uri="10ce1395-1c7d-4bb3-bd50-26977d47453e"/>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BA13190-B131-48A1-BC41-C2C926EB91A4}"/>
</file>

<file path=docProps/app.xml><?xml version="1.0" encoding="utf-8"?>
<Properties xmlns="http://schemas.openxmlformats.org/officeDocument/2006/extended-properties" xmlns:vt="http://schemas.openxmlformats.org/officeDocument/2006/docPropsVTypes">
  <Template>OFS_PPT_TEMPLATE_Studio MASTER</Template>
  <TotalTime>159</TotalTime>
  <Words>976</Words>
  <Application>Microsoft Office PowerPoint</Application>
  <PresentationFormat>Widescreen</PresentationFormat>
  <Paragraphs>106</Paragraphs>
  <Slides>18</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Arial</vt:lpstr>
      <vt:lpstr>Calibri</vt:lpstr>
      <vt:lpstr>Courier New,monospace</vt:lpstr>
      <vt:lpstr>Office Theme</vt:lpstr>
      <vt:lpstr>Collaborating on the OfS Statement of Expectations in relation to Disability</vt:lpstr>
      <vt:lpstr>Introduction to the OfS</vt:lpstr>
      <vt:lpstr>Higher Education Research and Act (HERA)   </vt:lpstr>
      <vt:lpstr>You may recognise some of these areas of work…</vt:lpstr>
      <vt:lpstr>Did you know? </vt:lpstr>
      <vt:lpstr>2025-30 Strategic goals </vt:lpstr>
      <vt:lpstr>Regulating equality of opportuntiy</vt:lpstr>
      <vt:lpstr>How we regulate equality of opportunity</vt:lpstr>
      <vt:lpstr>The OfS’s role in relation to disability</vt:lpstr>
      <vt:lpstr>Development of statement of expectations</vt:lpstr>
      <vt:lpstr>Key themes</vt:lpstr>
      <vt:lpstr>Key themes</vt:lpstr>
      <vt:lpstr>Draft key areas of focus</vt:lpstr>
      <vt:lpstr>Considering the areas of focus…</vt:lpstr>
      <vt:lpstr>Mentimeter</vt:lpstr>
      <vt:lpstr>PowerPoint Presentation</vt:lpstr>
      <vt:lpstr>PowerPoint Presentation</vt:lpstr>
      <vt:lpstr>Insert Image credits as per notes below.  (then delete this message)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Collaborating on the OfS Statement of Expectations in relation to Disability</dc:title>
  <dc:creator>Chris Wenham</dc:creator>
  <cp:lastModifiedBy>Jessica Hughes</cp:lastModifiedBy>
  <cp:revision>5</cp:revision>
  <cp:lastPrinted>2018-06-08T12:48:38Z</cp:lastPrinted>
  <dcterms:created xsi:type="dcterms:W3CDTF">2026-07-24T12:27:22Z</dcterms:created>
  <dcterms:modified xsi:type="dcterms:W3CDTF">2026-08-17T14:25:23Z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0x010100CBAC266BC053A24F86A1CF036A836D47</vt:lpwstr>
  </property>
  <property fmtid="{D5CDD505-2E9C-101B-9397-08002B2CF9AE}" pid="3" name="MediaServiceImageTags">
    <vt:lpwstr/>
  </property>
  <property fmtid="{D5CDD505-2E9C-101B-9397-08002B2CF9AE}" pid="4" name="RecordType">
    <vt:lpwstr/>
  </property>
</Properties>
</file>